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85" r:id="rId1"/>
  </p:sldMasterIdLst>
  <p:notesMasterIdLst>
    <p:notesMasterId r:id="rId51"/>
  </p:notesMasterIdLst>
  <p:handoutMasterIdLst>
    <p:handoutMasterId r:id="rId52"/>
  </p:handoutMasterIdLst>
  <p:sldIdLst>
    <p:sldId id="320" r:id="rId2"/>
    <p:sldId id="323" r:id="rId3"/>
    <p:sldId id="324" r:id="rId4"/>
    <p:sldId id="342" r:id="rId5"/>
    <p:sldId id="328" r:id="rId6"/>
    <p:sldId id="340" r:id="rId7"/>
    <p:sldId id="361" r:id="rId8"/>
    <p:sldId id="345" r:id="rId9"/>
    <p:sldId id="346" r:id="rId10"/>
    <p:sldId id="380" r:id="rId11"/>
    <p:sldId id="350" r:id="rId12"/>
    <p:sldId id="347" r:id="rId13"/>
    <p:sldId id="336" r:id="rId14"/>
    <p:sldId id="343" r:id="rId15"/>
    <p:sldId id="344" r:id="rId16"/>
    <p:sldId id="362" r:id="rId17"/>
    <p:sldId id="353" r:id="rId18"/>
    <p:sldId id="354" r:id="rId19"/>
    <p:sldId id="356" r:id="rId20"/>
    <p:sldId id="357" r:id="rId21"/>
    <p:sldId id="369" r:id="rId22"/>
    <p:sldId id="355" r:id="rId23"/>
    <p:sldId id="363" r:id="rId24"/>
    <p:sldId id="348" r:id="rId25"/>
    <p:sldId id="365" r:id="rId26"/>
    <p:sldId id="364" r:id="rId27"/>
    <p:sldId id="388" r:id="rId28"/>
    <p:sldId id="333" r:id="rId29"/>
    <p:sldId id="389" r:id="rId30"/>
    <p:sldId id="358" r:id="rId31"/>
    <p:sldId id="379" r:id="rId32"/>
    <p:sldId id="359" r:id="rId33"/>
    <p:sldId id="360" r:id="rId34"/>
    <p:sldId id="385" r:id="rId35"/>
    <p:sldId id="378" r:id="rId36"/>
    <p:sldId id="377" r:id="rId37"/>
    <p:sldId id="370" r:id="rId38"/>
    <p:sldId id="381" r:id="rId39"/>
    <p:sldId id="382" r:id="rId40"/>
    <p:sldId id="383" r:id="rId41"/>
    <p:sldId id="384" r:id="rId42"/>
    <p:sldId id="375" r:id="rId43"/>
    <p:sldId id="376" r:id="rId44"/>
    <p:sldId id="351" r:id="rId45"/>
    <p:sldId id="372" r:id="rId46"/>
    <p:sldId id="373" r:id="rId47"/>
    <p:sldId id="386" r:id="rId48"/>
    <p:sldId id="374" r:id="rId49"/>
    <p:sldId id="387" r:id="rId50"/>
  </p:sldIdLst>
  <p:sldSz cx="2743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8D4D0CC6-256A-4D71-A967-C6FFD7F8EA7E}">
          <p14:sldIdLst>
            <p14:sldId id="320"/>
            <p14:sldId id="323"/>
            <p14:sldId id="324"/>
            <p14:sldId id="342"/>
            <p14:sldId id="328"/>
          </p14:sldIdLst>
        </p14:section>
        <p14:section name="Problem and Solution" id="{C6ED01E1-7DA1-4753-A921-10FB3B5FF952}">
          <p14:sldIdLst>
            <p14:sldId id="340"/>
          </p14:sldIdLst>
        </p14:section>
        <p14:section name="Two-way Slab System" id="{CC326D1B-8E9F-4B08-AECD-80FB67F51CE6}">
          <p14:sldIdLst>
            <p14:sldId id="361"/>
            <p14:sldId id="345"/>
            <p14:sldId id="346"/>
            <p14:sldId id="380"/>
            <p14:sldId id="350"/>
            <p14:sldId id="347"/>
            <p14:sldId id="336"/>
            <p14:sldId id="343"/>
            <p14:sldId id="344"/>
          </p14:sldIdLst>
        </p14:section>
        <p14:section name="Post-Tensioned Concrete System" id="{B2E43B2B-5048-43C4-A3FE-391AFC1D2789}">
          <p14:sldIdLst>
            <p14:sldId id="362"/>
            <p14:sldId id="353"/>
            <p14:sldId id="354"/>
            <p14:sldId id="356"/>
            <p14:sldId id="357"/>
            <p14:sldId id="369"/>
            <p14:sldId id="355"/>
          </p14:sldIdLst>
        </p14:section>
        <p14:section name="Lateral Analysis" id="{8509ECC1-5CF8-485A-8261-9A33AF5790E5}">
          <p14:sldIdLst>
            <p14:sldId id="363"/>
            <p14:sldId id="348"/>
          </p14:sldIdLst>
        </p14:section>
        <p14:section name="Cost and Schedule Analysis" id="{897C134F-51B7-45B9-BE97-86653BF616EF}">
          <p14:sldIdLst>
            <p14:sldId id="365"/>
            <p14:sldId id="364"/>
            <p14:sldId id="388"/>
            <p14:sldId id="333"/>
            <p14:sldId id="389"/>
          </p14:sldIdLst>
        </p14:section>
        <p14:section name="System Comparison" id="{ACCD021E-E4C2-4B9E-9D22-94B20322F05B}">
          <p14:sldIdLst>
            <p14:sldId id="358"/>
          </p14:sldIdLst>
        </p14:section>
        <p14:section name="Conclusion" id="{CD4CA83A-4932-470C-A2D2-AE160F2A87FA}">
          <p14:sldIdLst>
            <p14:sldId id="379"/>
            <p14:sldId id="359"/>
            <p14:sldId id="360"/>
          </p14:sldIdLst>
        </p14:section>
        <p14:section name="Appendix Slides" id="{77A1AD40-12D2-4006-8AC3-B09CDDFB220A}">
          <p14:sldIdLst>
            <p14:sldId id="385"/>
            <p14:sldId id="378"/>
            <p14:sldId id="377"/>
            <p14:sldId id="370"/>
            <p14:sldId id="381"/>
            <p14:sldId id="382"/>
            <p14:sldId id="383"/>
            <p14:sldId id="384"/>
            <p14:sldId id="375"/>
            <p14:sldId id="376"/>
            <p14:sldId id="351"/>
            <p14:sldId id="372"/>
            <p14:sldId id="373"/>
            <p14:sldId id="386"/>
            <p14:sldId id="374"/>
            <p14:sldId id="38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AC75D5"/>
    <a:srgbClr val="A365FF"/>
    <a:srgbClr val="DE53FF"/>
    <a:srgbClr val="E97663"/>
    <a:srgbClr val="FF0000"/>
    <a:srgbClr val="FB4D3B"/>
    <a:srgbClr val="FF4F4F"/>
    <a:srgbClr val="DCDCDC"/>
    <a:srgbClr val="00A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5338" autoAdjust="0"/>
  </p:normalViewPr>
  <p:slideViewPr>
    <p:cSldViewPr snapToGrid="0" snapToObjects="1">
      <p:cViewPr>
        <p:scale>
          <a:sx n="50" d="100"/>
          <a:sy n="50" d="100"/>
        </p:scale>
        <p:origin x="-8988" y="-1764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62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94AFB-9FCF-43A4-B14F-D4D3D9711F3B}" type="datetimeFigureOut">
              <a:rPr lang="en-US" smtClean="0"/>
              <a:pPr/>
              <a:t>5/1/2014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543300" y="696913"/>
            <a:ext cx="13944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A534C-95D9-4E67-A364-38E2626FB0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48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A534C-95D9-4E67-A364-38E2626FB0C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8001000" y="0"/>
            <a:ext cx="19431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457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10100604" y="533400"/>
            <a:ext cx="153162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10063326" y="3539864"/>
            <a:ext cx="1534433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17613672" y="6557946"/>
            <a:ext cx="6007392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F6BCBE8-30B0-4476-8762-9236B142003A}" type="datetimeFigureOut">
              <a:rPr lang="en-US" smtClean="0"/>
              <a:pPr/>
              <a:t>5/1/2014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8458200" y="6557946"/>
            <a:ext cx="8783166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23642652" y="6556248"/>
            <a:ext cx="1765008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5/1/2014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659600" y="274956"/>
            <a:ext cx="4572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74643"/>
            <a:ext cx="18059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728448" y="6557946"/>
            <a:ext cx="6007392" cy="226902"/>
          </a:xfrm>
        </p:spPr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5/1/2014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6556248"/>
            <a:ext cx="10972800" cy="228600"/>
          </a:xfrm>
        </p:spPr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763488" y="6553200"/>
            <a:ext cx="1765008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5/1/2014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821838"/>
            <a:ext cx="18766464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0400" y="1905001"/>
            <a:ext cx="18766464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172714" y="6556810"/>
            <a:ext cx="6007392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F6BCBE8-30B0-4476-8762-9236B142003A}" type="datetimeFigureOut">
              <a:rPr lang="en-US" smtClean="0"/>
              <a:pPr/>
              <a:t>5/1/2014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06074" y="6556810"/>
            <a:ext cx="86868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0201856" y="6555112"/>
            <a:ext cx="1765008" cy="228600"/>
          </a:xfrm>
        </p:spPr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20040"/>
            <a:ext cx="21726144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600201"/>
            <a:ext cx="105613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36424" y="1600201"/>
            <a:ext cx="105613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5/1/2014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20040"/>
            <a:ext cx="21726144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5867400"/>
            <a:ext cx="105613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2536424" y="5867400"/>
            <a:ext cx="105613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371600" y="1711840"/>
            <a:ext cx="105613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536424" y="1711840"/>
            <a:ext cx="105613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5/1/2014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20040"/>
            <a:ext cx="21726144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5/1/2014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F6BCBE8-30B0-4476-8762-9236B142003A}" type="datetimeFigureOut">
              <a:rPr lang="en-US" smtClean="0"/>
              <a:pPr/>
              <a:t>5/1/2014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1769364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371600" y="1497416"/>
            <a:ext cx="1769364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371600" y="2133600"/>
            <a:ext cx="21717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5/1/2014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1793906" y="1004669"/>
            <a:ext cx="12958581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1790119" y="998817"/>
            <a:ext cx="12958581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7294" y="1143000"/>
            <a:ext cx="10287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67294" y="3283634"/>
            <a:ext cx="10287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5/1/2014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1991046" y="1041002"/>
            <a:ext cx="126187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24460200" y="0"/>
            <a:ext cx="29718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1371600" y="320040"/>
            <a:ext cx="21717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1371600" y="1609416"/>
            <a:ext cx="21717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12737808" y="6557946"/>
            <a:ext cx="6007392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8F6BCBE8-30B0-4476-8762-9236B142003A}" type="datetimeFigureOut">
              <a:rPr lang="en-US" smtClean="0"/>
              <a:pPr/>
              <a:t>5/1/2014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371600" y="6557946"/>
            <a:ext cx="10972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18754344" y="6556248"/>
            <a:ext cx="1765008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1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0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tmp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tmp"/><Relationship Id="rId5" Type="http://schemas.openxmlformats.org/officeDocument/2006/relationships/image" Target="../media/image41.tmp"/><Relationship Id="rId4" Type="http://schemas.microsoft.com/office/2007/relationships/hdphoto" Target="../media/hdphoto1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slide" Target="slide35.xml"/><Relationship Id="rId7" Type="http://schemas.openxmlformats.org/officeDocument/2006/relationships/slide" Target="slide4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2.xml"/><Relationship Id="rId5" Type="http://schemas.openxmlformats.org/officeDocument/2006/relationships/slide" Target="slide38.xml"/><Relationship Id="rId10" Type="http://schemas.openxmlformats.org/officeDocument/2006/relationships/slide" Target="slide46.xml"/><Relationship Id="rId4" Type="http://schemas.openxmlformats.org/officeDocument/2006/relationships/slide" Target="slide37.xml"/><Relationship Id="rId9" Type="http://schemas.openxmlformats.org/officeDocument/2006/relationships/slide" Target="slide45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46.png"/><Relationship Id="rId4" Type="http://schemas.microsoft.com/office/2007/relationships/hdphoto" Target="../media/hdphoto15.wdp"/><Relationship Id="rId9" Type="http://schemas.openxmlformats.org/officeDocument/2006/relationships/slide" Target="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4.xml"/><Relationship Id="rId4" Type="http://schemas.microsoft.com/office/2007/relationships/hdphoto" Target="../media/hdphoto18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897600" y="96012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25000" y="762000"/>
            <a:ext cx="838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8A3CC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The New Library at the </a:t>
            </a:r>
          </a:p>
          <a:p>
            <a:pPr algn="ctr"/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8A3CC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University of Virginia’s College at Wise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677400" y="4267200"/>
            <a:ext cx="8305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39B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Macenzie Ceglar | Structural Option</a:t>
            </a:r>
          </a:p>
          <a:p>
            <a:pPr algn="ctr"/>
            <a:r>
              <a:rPr lang="en-US" sz="4000" dirty="0" smtClean="0">
                <a:solidFill>
                  <a:srgbClr val="C39B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Advisor : Heather Sustersic</a:t>
            </a:r>
          </a:p>
          <a:p>
            <a:pPr algn="ctr"/>
            <a:r>
              <a:rPr lang="en-US" sz="4000" dirty="0" smtClean="0">
                <a:solidFill>
                  <a:srgbClr val="C39B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May </a:t>
            </a:r>
            <a:r>
              <a:rPr lang="en-US" sz="4000" dirty="0">
                <a:solidFill>
                  <a:srgbClr val="C39B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2</a:t>
            </a:r>
            <a:r>
              <a:rPr lang="en-US" sz="4000" dirty="0" smtClean="0">
                <a:solidFill>
                  <a:srgbClr val="C39B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, 2014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pic>
        <p:nvPicPr>
          <p:cNvPr id="11" name="Picture 10" descr="UVA 4.jpg"/>
          <p:cNvPicPr>
            <a:picLocks noChangeAspect="1"/>
          </p:cNvPicPr>
          <p:nvPr/>
        </p:nvPicPr>
        <p:blipFill>
          <a:blip r:embed="rId2"/>
          <a:srcRect l="23103" r="21348"/>
          <a:stretch>
            <a:fillRect/>
          </a:stretch>
        </p:blipFill>
        <p:spPr>
          <a:xfrm>
            <a:off x="19431000" y="464727"/>
            <a:ext cx="6248400" cy="5631274"/>
          </a:xfrm>
          <a:prstGeom prst="rect">
            <a:avLst/>
          </a:prstGeom>
          <a:ln w="57150">
            <a:solidFill>
              <a:srgbClr val="9933FF"/>
            </a:solidFill>
          </a:ln>
          <a:effectLst/>
        </p:spPr>
      </p:pic>
      <p:pic>
        <p:nvPicPr>
          <p:cNvPr id="16" name="Picture 15" descr="UVA 1.jpg"/>
          <p:cNvPicPr>
            <a:picLocks noChangeAspect="1"/>
          </p:cNvPicPr>
          <p:nvPr/>
        </p:nvPicPr>
        <p:blipFill>
          <a:blip r:embed="rId3"/>
          <a:srcRect l="11110" r="29833"/>
          <a:stretch>
            <a:fillRect/>
          </a:stretch>
        </p:blipFill>
        <p:spPr>
          <a:xfrm>
            <a:off x="2291927" y="457200"/>
            <a:ext cx="6242473" cy="5638800"/>
          </a:xfrm>
          <a:prstGeom prst="rect">
            <a:avLst/>
          </a:prstGeom>
          <a:ln w="57150">
            <a:solidFill>
              <a:srgbClr val="9933FF"/>
            </a:solidFill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369281" y="6096001"/>
            <a:ext cx="6087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Image Courtesy of Cannon Design 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430999" y="6096001"/>
            <a:ext cx="6087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Image Courtesy of Cannon Design 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897600" y="96012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Deflections 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86000" y="1120200"/>
            <a:ext cx="6781800" cy="59400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Floor Slab 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Deflection Checks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Final Slab Design 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Column Design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58400" y="13716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Maximum Allowable Deflection: L/480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pic>
        <p:nvPicPr>
          <p:cNvPr id="14" name="Picture 13" descr="PT Trial Floor - Tendons Finished.cpt - RAM Concept V8i (SELECTseries 7)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7" t="23784" r="4756" b="15556"/>
          <a:stretch/>
        </p:blipFill>
        <p:spPr>
          <a:xfrm>
            <a:off x="18532029" y="907879"/>
            <a:ext cx="8263332" cy="5347835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14424"/>
              </p:ext>
            </p:extLst>
          </p:nvPr>
        </p:nvGraphicFramePr>
        <p:xfrm>
          <a:off x="10515601" y="3069220"/>
          <a:ext cx="7543800" cy="2798179"/>
        </p:xfrm>
        <a:graphic>
          <a:graphicData uri="http://schemas.openxmlformats.org/drawingml/2006/table">
            <a:tbl>
              <a:tblPr firstRow="1" firstCol="1" bandRow="1"/>
              <a:tblGrid>
                <a:gridCol w="1295399"/>
                <a:gridCol w="1943100"/>
                <a:gridCol w="1695450"/>
                <a:gridCol w="1257300"/>
                <a:gridCol w="1352551"/>
              </a:tblGrid>
              <a:tr h="5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Span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Length </a:t>
                      </a: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(FT)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Deflection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L/480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Pass/Fail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</a:tr>
              <a:tr h="4513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5D - 6D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31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1.33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0.775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Fail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7663"/>
                    </a:solidFill>
                  </a:tcPr>
                </a:tc>
              </a:tr>
              <a:tr h="4513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6D - 7D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27.33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1.02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0.683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Fail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7663"/>
                    </a:solidFill>
                  </a:tcPr>
                </a:tc>
              </a:tr>
              <a:tr h="4513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5E - 6D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1.43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Fail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7663"/>
                    </a:solidFill>
                  </a:tcPr>
                </a:tc>
              </a:tr>
              <a:tr h="4513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6E - 7D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37.33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1.24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0.933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Fail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7663"/>
                    </a:solidFill>
                  </a:tcPr>
                </a:tc>
              </a:tr>
              <a:tr h="4513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5C- 6D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1.33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Fail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7663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0515601" y="3627517"/>
            <a:ext cx="7571015" cy="4415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1380416" y="1413163"/>
            <a:ext cx="2806155" cy="24938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0058400" y="2370147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Initial Deflections: 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7769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897600" y="96012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Deflections 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86000" y="1120200"/>
            <a:ext cx="6781800" cy="59400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Floor Slab 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Deflection Checks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Final Slab Design 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Column Design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59993" y="1283970"/>
            <a:ext cx="8001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Trial Design Solutions: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Weighted Average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Compression Reinforcement 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Drop Panels 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Shallow Beams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595796"/>
              </p:ext>
            </p:extLst>
          </p:nvPr>
        </p:nvGraphicFramePr>
        <p:xfrm>
          <a:off x="10054857" y="3828507"/>
          <a:ext cx="7543800" cy="2798179"/>
        </p:xfrm>
        <a:graphic>
          <a:graphicData uri="http://schemas.openxmlformats.org/drawingml/2006/table">
            <a:tbl>
              <a:tblPr firstRow="1" firstCol="1" bandRow="1"/>
              <a:tblGrid>
                <a:gridCol w="1295399"/>
                <a:gridCol w="1943100"/>
                <a:gridCol w="1695450"/>
                <a:gridCol w="1257300"/>
                <a:gridCol w="1352551"/>
              </a:tblGrid>
              <a:tr h="5415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Span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Length </a:t>
                      </a: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(FT)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Deflection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L/480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Pass/Fail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</a:tr>
              <a:tr h="4513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5D - 6D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31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0.709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0.775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513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6D - 7D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27.33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0.511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0.683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513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5E - 6D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0.875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513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6E - 7D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37.33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0.817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0.933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513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5C- 6D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0.827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6309" y="548012"/>
            <a:ext cx="5737341" cy="600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0027642" y="4370467"/>
            <a:ext cx="7571015" cy="4415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0325100" y="2526060"/>
            <a:ext cx="436245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PT Trial Floor - Tendons Finished.cpt - RAM Concept V8i (SELECTseries 7)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7" t="23784" r="4756" b="15556"/>
          <a:stretch/>
        </p:blipFill>
        <p:spPr>
          <a:xfrm>
            <a:off x="18532029" y="907879"/>
            <a:ext cx="8263332" cy="534783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1380416" y="1413163"/>
            <a:ext cx="2806155" cy="24938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Final Floor Slab Design 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45200" y="874627"/>
            <a:ext cx="7610645" cy="5109540"/>
          </a:xfrm>
          <a:prstGeom prst="rect">
            <a:avLst/>
          </a:prstGeom>
          <a:noFill/>
          <a:ln w="28575">
            <a:solidFill>
              <a:srgbClr val="9933FF"/>
            </a:solidFill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0058400" y="1371600"/>
            <a:ext cx="8001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Slab thickness: 10”</a:t>
            </a:r>
          </a:p>
          <a:p>
            <a:pPr>
              <a:buFont typeface="Arial" pitchFamily="34" charset="0"/>
              <a:buChar char="•"/>
            </a:pPr>
            <a:endParaRPr lang="en-US" sz="3200" u="sng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Drop Panel: 7’ x 7’ x 6”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Shallow Beam: 7’ x 14” 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Additional edge beams and interior beams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Program output verified by hand 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6000" y="1120200"/>
            <a:ext cx="6781800" cy="59400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Floor Slab 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Deflection Checks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Final Slab Design 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Column Design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2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897600" y="96012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Slab Reinforcement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947758"/>
              </p:ext>
            </p:extLst>
          </p:nvPr>
        </p:nvGraphicFramePr>
        <p:xfrm>
          <a:off x="9640428" y="1467684"/>
          <a:ext cx="8151143" cy="2262087"/>
        </p:xfrm>
        <a:graphic>
          <a:graphicData uri="http://schemas.openxmlformats.org/drawingml/2006/table">
            <a:tbl>
              <a:tblPr firstRow="1" firstCol="1" bandRow="1"/>
              <a:tblGrid>
                <a:gridCol w="1933223"/>
                <a:gridCol w="1554480"/>
                <a:gridCol w="1554480"/>
                <a:gridCol w="1554480"/>
                <a:gridCol w="1554480"/>
              </a:tblGrid>
              <a:tr h="0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Typical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Slab Reinforcing Schedule</a:t>
                      </a:r>
                    </a:p>
                  </a:txBody>
                  <a:tcPr marL="48773" marR="487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5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57CD"/>
                    </a:solidFill>
                  </a:tcPr>
                </a:tc>
              </a:tr>
              <a:tr h="55520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Slab</a:t>
                      </a:r>
                      <a:r>
                        <a:rPr lang="en-US" sz="2000" b="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Thickness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773" marR="487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Top Mat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773" marR="487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Bottom Mat 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773" marR="487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5552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E-W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773" marR="487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dirty="0" smtClean="0">
                          <a:latin typeface="Calibri" panose="020F0502020204030204" pitchFamily="34" charset="0"/>
                        </a:rPr>
                        <a:t>N-S</a:t>
                      </a:r>
                      <a:endParaRPr lang="en-US" sz="2000" b="0" dirty="0">
                        <a:latin typeface="Calibri" panose="020F0502020204030204" pitchFamily="34" charset="0"/>
                      </a:endParaRPr>
                    </a:p>
                  </a:txBody>
                  <a:tcPr marL="48773" marR="487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E-W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773" marR="487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N-S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773" marR="487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552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0’-10”</a:t>
                      </a:r>
                      <a:endParaRPr lang="en-US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773" marR="487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#5 @ 16”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48773" marR="487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#5 @ 16”</a:t>
                      </a:r>
                    </a:p>
                  </a:txBody>
                  <a:tcPr marL="48773" marR="487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#5 @ 16”</a:t>
                      </a:r>
                    </a:p>
                  </a:txBody>
                  <a:tcPr marL="48773" marR="487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Times New Roman"/>
                        </a:rPr>
                        <a:t>#5 @ 16”</a:t>
                      </a:r>
                    </a:p>
                  </a:txBody>
                  <a:tcPr marL="48773" marR="487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4" name="Picture 13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60" b="9116"/>
          <a:stretch/>
        </p:blipFill>
        <p:spPr bwMode="auto">
          <a:xfrm>
            <a:off x="10287000" y="4389874"/>
            <a:ext cx="6858000" cy="1839476"/>
          </a:xfrm>
          <a:prstGeom prst="rect">
            <a:avLst/>
          </a:prstGeom>
          <a:ln w="57150">
            <a:solidFill>
              <a:srgbClr val="9933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286000" y="1120200"/>
            <a:ext cx="6781800" cy="59400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Floor Slab 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Deflection Checks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2800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Final Slab Design 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Column Design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856168" y="337368"/>
            <a:ext cx="7772400" cy="6126776"/>
            <a:chOff x="18745200" y="368877"/>
            <a:chExt cx="7772400" cy="600594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9628427" y="-514350"/>
              <a:ext cx="6005946" cy="7772400"/>
            </a:xfrm>
            <a:prstGeom prst="rect">
              <a:avLst/>
            </a:prstGeom>
            <a:ln w="57150">
              <a:solidFill>
                <a:srgbClr val="9933FF"/>
              </a:solidFill>
            </a:ln>
          </p:spPr>
        </p:pic>
        <p:sp>
          <p:nvSpPr>
            <p:cNvPr id="3" name="Rectangle 2"/>
            <p:cNvSpPr/>
            <p:nvPr/>
          </p:nvSpPr>
          <p:spPr>
            <a:xfrm>
              <a:off x="18856168" y="4599608"/>
              <a:ext cx="3313665" cy="1066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8854109" y="346027"/>
            <a:ext cx="7774459" cy="6142831"/>
            <a:chOff x="18905622" y="457199"/>
            <a:chExt cx="7518022" cy="5940213"/>
          </a:xfrm>
        </p:grpSpPr>
        <p:pic>
          <p:nvPicPr>
            <p:cNvPr id="25" name="Picture 24"/>
            <p:cNvPicPr/>
            <p:nvPr/>
          </p:nvPicPr>
          <p:blipFill rotWithShape="1">
            <a:blip r:embed="rId7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5" t="6976" r="18133" b="4386"/>
            <a:stretch/>
          </p:blipFill>
          <p:spPr bwMode="auto">
            <a:xfrm rot="16200000">
              <a:off x="19694526" y="-331705"/>
              <a:ext cx="5940213" cy="7518022"/>
            </a:xfrm>
            <a:prstGeom prst="rect">
              <a:avLst/>
            </a:prstGeom>
            <a:ln w="57150">
              <a:solidFill>
                <a:srgbClr val="9933FF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8" name="AutoShape 351"/>
            <p:cNvCxnSpPr>
              <a:cxnSpLocks noChangeShapeType="1"/>
            </p:cNvCxnSpPr>
            <p:nvPr/>
          </p:nvCxnSpPr>
          <p:spPr bwMode="auto">
            <a:xfrm>
              <a:off x="21945600" y="703438"/>
              <a:ext cx="0" cy="3487562"/>
            </a:xfrm>
            <a:prstGeom prst="straightConnector1">
              <a:avLst/>
            </a:prstGeom>
            <a:noFill/>
            <a:ln w="57150">
              <a:solidFill>
                <a:srgbClr val="99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AutoShape 352"/>
            <p:cNvCxnSpPr>
              <a:cxnSpLocks noChangeShapeType="1"/>
            </p:cNvCxnSpPr>
            <p:nvPr/>
          </p:nvCxnSpPr>
          <p:spPr bwMode="auto">
            <a:xfrm>
              <a:off x="21945600" y="681335"/>
              <a:ext cx="547370" cy="0"/>
            </a:xfrm>
            <a:prstGeom prst="straightConnector1">
              <a:avLst/>
            </a:prstGeom>
            <a:noFill/>
            <a:ln w="57150">
              <a:solidFill>
                <a:srgbClr val="99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352"/>
            <p:cNvCxnSpPr>
              <a:cxnSpLocks noChangeShapeType="1"/>
            </p:cNvCxnSpPr>
            <p:nvPr/>
          </p:nvCxnSpPr>
          <p:spPr bwMode="auto">
            <a:xfrm>
              <a:off x="21945600" y="4211054"/>
              <a:ext cx="547370" cy="0"/>
            </a:xfrm>
            <a:prstGeom prst="straightConnector1">
              <a:avLst/>
            </a:prstGeom>
            <a:noFill/>
            <a:ln w="57150">
              <a:solidFill>
                <a:srgbClr val="99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8050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Column Redesign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34650" y="1378327"/>
            <a:ext cx="744855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Typical: </a:t>
            </a:r>
          </a:p>
          <a:p>
            <a:pPr lvl="1"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/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Non-Typical Columns:</a:t>
            </a:r>
          </a:p>
          <a:p>
            <a:pPr lvl="1">
              <a:buFont typeface="Arial" pitchFamily="34" charset="0"/>
              <a:buChar char="•"/>
            </a:pPr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0000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6D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>
                <a:solidFill>
                  <a:srgbClr val="00A4DE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3200" dirty="0" smtClean="0">
                <a:solidFill>
                  <a:srgbClr val="00A4DE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6C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>
                <a:solidFill>
                  <a:srgbClr val="9933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3200" dirty="0" smtClean="0">
                <a:solidFill>
                  <a:srgbClr val="9933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7C</a:t>
            </a:r>
          </a:p>
          <a:p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34" t="31214" r="21113" b="14653"/>
          <a:stretch/>
        </p:blipFill>
        <p:spPr bwMode="auto">
          <a:xfrm>
            <a:off x="18608466" y="681335"/>
            <a:ext cx="7825456" cy="5029200"/>
          </a:xfrm>
          <a:prstGeom prst="rect">
            <a:avLst/>
          </a:prstGeom>
          <a:noFill/>
          <a:ln w="57150">
            <a:solidFill>
              <a:srgbClr val="99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1775759" y="1981200"/>
            <a:ext cx="1639887" cy="1672575"/>
            <a:chOff x="14258925" y="1370886"/>
            <a:chExt cx="1639887" cy="167257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6" b="98046" l="0" r="9833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8925" y="1370886"/>
              <a:ext cx="1639887" cy="167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14401800" y="1506498"/>
              <a:ext cx="0" cy="13586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5750540" y="1514118"/>
              <a:ext cx="0" cy="13586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4401800" y="1514118"/>
              <a:ext cx="13487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4401800" y="2870478"/>
              <a:ext cx="13487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6" b="98046" l="0" r="9833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62" t="14622" r="38199" b="63966"/>
            <a:stretch/>
          </p:blipFill>
          <p:spPr bwMode="auto">
            <a:xfrm>
              <a:off x="14935200" y="1946911"/>
              <a:ext cx="358140" cy="358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22694602" y="2195148"/>
            <a:ext cx="277012" cy="2198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4030788" y="3437794"/>
            <a:ext cx="277012" cy="219806"/>
          </a:xfrm>
          <a:prstGeom prst="rect">
            <a:avLst/>
          </a:prstGeom>
          <a:noFill/>
          <a:ln w="57150"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53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694602" y="3442588"/>
            <a:ext cx="277012" cy="219806"/>
          </a:xfrm>
          <a:prstGeom prst="rect">
            <a:avLst/>
          </a:prstGeom>
          <a:noFill/>
          <a:ln w="57150"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4239875" y="1828800"/>
            <a:ext cx="3438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24” X 24”</a:t>
            </a:r>
          </a:p>
          <a:p>
            <a:endParaRPr lang="en-US" sz="1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(8) # 8 Long. Bars</a:t>
            </a:r>
          </a:p>
          <a:p>
            <a:endParaRPr lang="en-US" sz="1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#3 Ties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3368021" y="2124432"/>
            <a:ext cx="824229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rot="10800000">
            <a:off x="13267376" y="3286125"/>
            <a:ext cx="924874" cy="196930"/>
          </a:xfrm>
          <a:prstGeom prst="bentConnector3">
            <a:avLst>
              <a:gd name="adj1" fmla="val 50000"/>
            </a:avLst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13229593" y="2817844"/>
            <a:ext cx="943607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286000" y="1120200"/>
            <a:ext cx="6781800" cy="59400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Floor Slab 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Deflection Checks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Final Slab Design 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Column Design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897600" y="6437354"/>
            <a:ext cx="8056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Image from Construction Documents 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2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068050" y="2523419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Column Redesign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823720"/>
              </p:ext>
            </p:extLst>
          </p:nvPr>
        </p:nvGraphicFramePr>
        <p:xfrm>
          <a:off x="10839450" y="1793089"/>
          <a:ext cx="4214730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10"/>
                <a:gridCol w="1109690"/>
                <a:gridCol w="170013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Level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57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US" sz="3200" b="0" baseline="-25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u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(k)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57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GreekS_IV50"/>
                          <a:cs typeface="GreekS_IV50"/>
                        </a:rPr>
                        <a:t>ø</a:t>
                      </a:r>
                      <a:r>
                        <a:rPr lang="en-US" sz="3200" b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reekS_IV50"/>
                        </a:rPr>
                        <a:t>Pn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reekS_IV50"/>
                        </a:rPr>
                        <a:t>/Pu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A57C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6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185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6.5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5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495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2.4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803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1.5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3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1112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1.08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2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1420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1.24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1730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1.02</a:t>
                      </a:r>
                      <a:endParaRPr lang="en-US" sz="28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ight Brace 5"/>
          <p:cNvSpPr/>
          <p:nvPr/>
        </p:nvSpPr>
        <p:spPr>
          <a:xfrm>
            <a:off x="15092280" y="2410319"/>
            <a:ext cx="609600" cy="2035751"/>
          </a:xfrm>
          <a:prstGeom prst="rightBrace">
            <a:avLst>
              <a:gd name="adj1" fmla="val 42708"/>
              <a:gd name="adj2" fmla="val 50000"/>
            </a:avLst>
          </a:prstGeom>
          <a:ln w="38100">
            <a:solidFill>
              <a:srgbClr val="00A4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Brace 27"/>
          <p:cNvSpPr/>
          <p:nvPr/>
        </p:nvSpPr>
        <p:spPr>
          <a:xfrm>
            <a:off x="15068550" y="4420799"/>
            <a:ext cx="609600" cy="1065601"/>
          </a:xfrm>
          <a:prstGeom prst="rightBrace">
            <a:avLst>
              <a:gd name="adj1" fmla="val 42708"/>
              <a:gd name="adj2" fmla="val 50000"/>
            </a:avLst>
          </a:prstGeom>
          <a:ln w="38100">
            <a:solidFill>
              <a:srgbClr val="00A4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5651980" y="2924481"/>
            <a:ext cx="4102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24” x 24” 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(8) #8 Bars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709130" y="4382699"/>
            <a:ext cx="4102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28” x 28” 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(16) #8 Bars 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34" t="31214" r="21113" b="14653"/>
          <a:stretch/>
        </p:blipFill>
        <p:spPr bwMode="auto">
          <a:xfrm>
            <a:off x="18608466" y="681335"/>
            <a:ext cx="7825456" cy="5029200"/>
          </a:xfrm>
          <a:prstGeom prst="rect">
            <a:avLst/>
          </a:prstGeom>
          <a:noFill/>
          <a:ln w="57150">
            <a:solidFill>
              <a:srgbClr val="99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22694602" y="2195148"/>
            <a:ext cx="277012" cy="2198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286000" y="1120200"/>
            <a:ext cx="6781800" cy="59400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Floor Slab 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Deflection Checks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Final Slab Design 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Column Design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97600" y="6437354"/>
            <a:ext cx="8056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Image from Construction Documents 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0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677401" y="2644170"/>
            <a:ext cx="8077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Post-Tensioned Concrete System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6000" y="1120200"/>
            <a:ext cx="67818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pic>
        <p:nvPicPr>
          <p:cNvPr id="3" name="Picture 2" descr="PT Trial Floor - Tendons Finished.cpt - RAM Concept V8i (SELECTseries 7)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3" t="32281" r="4106" b="14035"/>
          <a:stretch/>
        </p:blipFill>
        <p:spPr>
          <a:xfrm>
            <a:off x="18721137" y="1159043"/>
            <a:ext cx="7930133" cy="450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3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1312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096500" y="28794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Unfavorable Factors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86000" y="1120200"/>
            <a:ext cx="6781800" cy="59400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Tendon Layout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Number of Tendons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Deflections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Final Layout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40565" y="1371600"/>
            <a:ext cx="7150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Unfavorable Arrangement of Shear Walls and Location of Foundation Walls  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1056029" y="2673399"/>
            <a:ext cx="5249631" cy="34988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1927045" y="3271623"/>
            <a:ext cx="235409" cy="0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1927045" y="3627691"/>
            <a:ext cx="235409" cy="0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1941170" y="3289580"/>
            <a:ext cx="0" cy="338111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2256618" y="3271623"/>
            <a:ext cx="235409" cy="0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2256618" y="3627691"/>
            <a:ext cx="235409" cy="0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2468487" y="3271623"/>
            <a:ext cx="0" cy="338111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14057501" y="2821218"/>
            <a:ext cx="2106913" cy="1247670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/>
          <p:cNvSpPr/>
          <p:nvPr/>
        </p:nvSpPr>
        <p:spPr>
          <a:xfrm>
            <a:off x="11173735" y="2836116"/>
            <a:ext cx="2071603" cy="1247670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14057500" y="3326301"/>
            <a:ext cx="0" cy="329363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4893204" y="2824345"/>
            <a:ext cx="423737" cy="0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4893204" y="4072015"/>
            <a:ext cx="423737" cy="0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14092812" y="4731162"/>
            <a:ext cx="2071603" cy="1247670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>
            <a:off x="16164414" y="3280371"/>
            <a:ext cx="0" cy="329363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11173735" y="4731162"/>
            <a:ext cx="2071603" cy="1247670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12962846" y="4731162"/>
            <a:ext cx="306032" cy="0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3245338" y="4731162"/>
            <a:ext cx="0" cy="338111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12962846" y="5978831"/>
            <a:ext cx="306032" cy="0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3245338" y="5664261"/>
            <a:ext cx="0" cy="338111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11173735" y="4726892"/>
            <a:ext cx="306032" cy="0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1173735" y="4715122"/>
            <a:ext cx="0" cy="338111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11173735" y="5978831"/>
            <a:ext cx="306032" cy="0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1173735" y="5664261"/>
            <a:ext cx="0" cy="338111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15693596" y="5116634"/>
            <a:ext cx="494360" cy="0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15740677" y="5366767"/>
            <a:ext cx="423737" cy="0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6164414" y="5116634"/>
            <a:ext cx="0" cy="261904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14092812" y="5069272"/>
            <a:ext cx="0" cy="117705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14457696" y="5044415"/>
            <a:ext cx="1" cy="142562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14069272" y="5067956"/>
            <a:ext cx="411965" cy="1319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14086927" y="5390308"/>
            <a:ext cx="5885" cy="156548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14457695" y="5404294"/>
            <a:ext cx="1" cy="142562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14069271" y="5548174"/>
            <a:ext cx="411965" cy="0"/>
          </a:xfrm>
          <a:prstGeom prst="line">
            <a:avLst/>
          </a:prstGeom>
          <a:ln w="38100"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11362062" y="2986924"/>
            <a:ext cx="348406" cy="2238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H="1" flipV="1">
            <a:off x="12680355" y="3702746"/>
            <a:ext cx="365514" cy="2225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H="1">
            <a:off x="12691499" y="2986924"/>
            <a:ext cx="365511" cy="2531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flipV="1">
            <a:off x="11362062" y="3695360"/>
            <a:ext cx="348406" cy="2319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14268740" y="2986924"/>
            <a:ext cx="348406" cy="2238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flipH="1" flipV="1">
            <a:off x="15587032" y="3702746"/>
            <a:ext cx="365514" cy="2225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flipH="1">
            <a:off x="15598176" y="2986924"/>
            <a:ext cx="365511" cy="2531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flipV="1">
            <a:off x="14268740" y="3695360"/>
            <a:ext cx="348406" cy="2319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>
            <a:off x="11373206" y="4894962"/>
            <a:ext cx="348406" cy="2238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flipH="1" flipV="1">
            <a:off x="12691499" y="5610785"/>
            <a:ext cx="365514" cy="2225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 flipH="1">
            <a:off x="12702643" y="4894962"/>
            <a:ext cx="365511" cy="2531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 flipV="1">
            <a:off x="11373206" y="5603399"/>
            <a:ext cx="348406" cy="2319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>
            <a:off x="14497716" y="4885661"/>
            <a:ext cx="348406" cy="2238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H="1" flipV="1">
            <a:off x="15415419" y="5601483"/>
            <a:ext cx="365514" cy="2225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H="1">
            <a:off x="15426563" y="4885661"/>
            <a:ext cx="365511" cy="2531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 flipV="1">
            <a:off x="14497716" y="5594097"/>
            <a:ext cx="348406" cy="2319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2" name="Picture 141" descr="http://www.ancon.co.uk/image/s1/content/l1/pour-strip__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7149" y="1351990"/>
            <a:ext cx="7035453" cy="4918475"/>
          </a:xfrm>
          <a:prstGeom prst="rect">
            <a:avLst/>
          </a:prstGeom>
          <a:noFill/>
          <a:ln w="28575">
            <a:solidFill>
              <a:srgbClr val="9933FF"/>
            </a:solidFill>
          </a:ln>
        </p:spPr>
      </p:pic>
      <p:sp>
        <p:nvSpPr>
          <p:cNvPr id="143" name="TextBox 142"/>
          <p:cNvSpPr txBox="1"/>
          <p:nvPr/>
        </p:nvSpPr>
        <p:spPr>
          <a:xfrm>
            <a:off x="19049440" y="615376"/>
            <a:ext cx="715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Solution: Pour Strips and Slip Joints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516960" y="587535"/>
            <a:ext cx="8215830" cy="5682930"/>
            <a:chOff x="13589566" y="2895598"/>
            <a:chExt cx="4469835" cy="309180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5" t="6976" r="18133" b="4386"/>
            <a:stretch/>
          </p:blipFill>
          <p:spPr bwMode="auto">
            <a:xfrm rot="16200000">
              <a:off x="14278580" y="2206584"/>
              <a:ext cx="3091807" cy="4469835"/>
            </a:xfrm>
            <a:prstGeom prst="rect">
              <a:avLst/>
            </a:prstGeom>
            <a:ln w="57150">
              <a:solidFill>
                <a:srgbClr val="9933FF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16595335" y="5192370"/>
              <a:ext cx="47693" cy="503830"/>
            </a:xfrm>
            <a:prstGeom prst="rect">
              <a:avLst/>
            </a:prstGeom>
            <a:solidFill>
              <a:srgbClr val="9933FF"/>
            </a:solidFill>
            <a:ln w="57150">
              <a:noFill/>
              <a:miter lim="800000"/>
              <a:headEnd/>
              <a:tailEnd/>
            </a:ln>
            <a:extLst/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15064721" y="3889394"/>
              <a:ext cx="47031" cy="361386"/>
            </a:xfrm>
            <a:prstGeom prst="rect">
              <a:avLst/>
            </a:prstGeom>
            <a:solidFill>
              <a:srgbClr val="9933FF"/>
            </a:solidFill>
            <a:ln w="57150">
              <a:noFill/>
              <a:miter lim="800000"/>
              <a:headEnd/>
              <a:tailEnd/>
            </a:ln>
            <a:extLst/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14377054" y="3701677"/>
              <a:ext cx="47031" cy="552630"/>
            </a:xfrm>
            <a:prstGeom prst="rect">
              <a:avLst/>
            </a:prstGeom>
            <a:solidFill>
              <a:srgbClr val="9933FF"/>
            </a:solidFill>
            <a:ln w="57150">
              <a:noFill/>
              <a:miter lim="800000"/>
              <a:headEnd/>
              <a:tailEnd/>
            </a:ln>
            <a:extLst/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17194270" y="3171653"/>
              <a:ext cx="47693" cy="311266"/>
            </a:xfrm>
            <a:prstGeom prst="rect">
              <a:avLst/>
            </a:prstGeom>
            <a:solidFill>
              <a:srgbClr val="9933FF"/>
            </a:solidFill>
            <a:ln w="57150">
              <a:noFill/>
              <a:miter lim="800000"/>
              <a:headEnd/>
              <a:tailEnd/>
            </a:ln>
            <a:extLst/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15896576" y="5192370"/>
              <a:ext cx="550457" cy="47481"/>
            </a:xfrm>
            <a:prstGeom prst="rect">
              <a:avLst/>
            </a:prstGeom>
            <a:solidFill>
              <a:srgbClr val="9933FF"/>
            </a:solidFill>
            <a:ln w="57150">
              <a:noFill/>
              <a:miter lim="800000"/>
              <a:headEnd/>
              <a:tailEnd/>
            </a:ln>
            <a:extLst/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14388146" y="3878351"/>
              <a:ext cx="714733" cy="47481"/>
            </a:xfrm>
            <a:prstGeom prst="rect">
              <a:avLst/>
            </a:prstGeom>
            <a:solidFill>
              <a:srgbClr val="9933FF"/>
            </a:solidFill>
            <a:ln w="57150">
              <a:noFill/>
              <a:miter lim="800000"/>
              <a:headEnd/>
              <a:tailEnd/>
            </a:ln>
            <a:extLst/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17194270" y="3425622"/>
              <a:ext cx="606099" cy="47481"/>
            </a:xfrm>
            <a:prstGeom prst="rect">
              <a:avLst/>
            </a:prstGeom>
            <a:solidFill>
              <a:srgbClr val="9933FF"/>
            </a:solidFill>
            <a:ln w="57150">
              <a:noFill/>
              <a:miter lim="800000"/>
              <a:headEnd/>
              <a:tailEnd/>
            </a:ln>
            <a:extLst/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0820400" y="2481168"/>
            <a:ext cx="5715000" cy="182451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0820400" y="4576281"/>
            <a:ext cx="5715000" cy="18245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3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068050" y="2523419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096500" y="28794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Tendon Layout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1120200"/>
            <a:ext cx="6781800" cy="59400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Tendon Layout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Number of Tendons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Deflections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Final Layout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pic>
        <p:nvPicPr>
          <p:cNvPr id="18" name="Picture 17"/>
          <p:cNvPicPr/>
          <p:nvPr/>
        </p:nvPicPr>
        <p:blipFill>
          <a:blip r:embed="rId3"/>
          <a:stretch>
            <a:fillRect/>
          </a:stretch>
        </p:blipFill>
        <p:spPr>
          <a:xfrm>
            <a:off x="9880123" y="1322382"/>
            <a:ext cx="7671753" cy="4926018"/>
          </a:xfrm>
          <a:prstGeom prst="rect">
            <a:avLst/>
          </a:prstGeom>
          <a:ln w="28575">
            <a:solidFill>
              <a:srgbClr val="9933FF"/>
            </a:solidFill>
          </a:ln>
        </p:spPr>
      </p:pic>
      <p:pic>
        <p:nvPicPr>
          <p:cNvPr id="21" name="Picture 20"/>
          <p:cNvPicPr/>
          <p:nvPr/>
        </p:nvPicPr>
        <p:blipFill>
          <a:blip r:embed="rId4"/>
          <a:stretch>
            <a:fillRect/>
          </a:stretch>
        </p:blipFill>
        <p:spPr>
          <a:xfrm>
            <a:off x="18669000" y="1322382"/>
            <a:ext cx="7730776" cy="4926018"/>
          </a:xfrm>
          <a:prstGeom prst="rect">
            <a:avLst/>
          </a:prstGeom>
          <a:ln w="28575">
            <a:solidFill>
              <a:srgbClr val="9933FF"/>
            </a:solidFill>
          </a:ln>
        </p:spPr>
      </p:pic>
    </p:spTree>
    <p:extLst>
      <p:ext uri="{BB962C8B-B14F-4D97-AF65-F5344CB8AC3E}">
        <p14:creationId xmlns:p14="http://schemas.microsoft.com/office/powerpoint/2010/main" val="373807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068050" y="2523419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858375" y="287940"/>
            <a:ext cx="7715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Initial Number of Tendons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1120200"/>
            <a:ext cx="6781800" cy="59400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Tendon Layout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Number of Tendons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Deflections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Final Layout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05950" y="1367294"/>
            <a:ext cx="87058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Based on minimum precompression stress = 125 psi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27 kips/tendon after all stress losses</a:t>
            </a:r>
          </a:p>
          <a:p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09112" y="3581400"/>
            <a:ext cx="4857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Banded Direction: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677400" y="4210050"/>
            <a:ext cx="3544888" cy="2438400"/>
            <a:chOff x="9829800" y="4210050"/>
            <a:chExt cx="3544888" cy="2438400"/>
          </a:xfrm>
        </p:grpSpPr>
        <p:pic>
          <p:nvPicPr>
            <p:cNvPr id="20" name="Picture 19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9800" y="4210050"/>
              <a:ext cx="3544888" cy="2438400"/>
            </a:xfrm>
            <a:prstGeom prst="rect">
              <a:avLst/>
            </a:prstGeom>
            <a:ln w="28575">
              <a:solidFill>
                <a:srgbClr val="9933FF"/>
              </a:solidFill>
            </a:ln>
          </p:spPr>
        </p:pic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9977438" y="4696030"/>
              <a:ext cx="539750" cy="558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3374688" y="4390851"/>
                <a:ext cx="5257800" cy="2086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i="1" dirty="0" smtClean="0">
                    <a:solidFill>
                      <a:schemeClr val="bg1">
                        <a:lumMod val="65000"/>
                      </a:schemeClr>
                    </a:solidFill>
                  </a:rPr>
                  <a:t>A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=(</m:t>
                    </m:r>
                    <m:sSup>
                      <m:sSupPr>
                        <m:ctrlP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24.33</m:t>
                        </m:r>
                      </m:e>
                      <m:sup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)(12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>
                            <a:lumMod val="65000"/>
                          </a:schemeClr>
                        </a:solidFill>
                      </a:rPr>
                      <m:t>/1</m:t>
                    </m:r>
                    <m:r>
                      <m:rPr>
                        <m:nor/>
                      </m:rP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</a:rPr>
                      <m:t>′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>
                            <a:lumMod val="65000"/>
                          </a:schemeClr>
                        </a:solidFill>
                      </a:rPr>
                      <m:t>)(8</m:t>
                    </m:r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")=2429 </m:t>
                    </m:r>
                    <m:sSup>
                      <m:sSupPr>
                        <m:ctrlP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𝑖𝑛</m:t>
                        </m:r>
                      </m:e>
                      <m:sup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endParaRPr lang="en-US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</a:rPr>
                  <a:t> 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𝑃</m:t>
                    </m:r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125</m:t>
                        </m:r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𝑝𝑠𝑖</m:t>
                        </m:r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2429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/>
                              </a:rPr>
                              <m:t>𝑖𝑛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=304</m:t>
                    </m:r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𝑘𝑖𝑝𝑠</m:t>
                    </m:r>
                  </m:oMath>
                </a14:m>
                <a:endParaRPr lang="en-US" dirty="0" smtClean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endParaRPr lang="en-US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 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𝑇𝑒𝑛𝑑𝑜𝑛𝑠</m:t>
                    </m:r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304 </m:t>
                        </m:r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𝑘𝑖𝑝𝑠</m:t>
                        </m:r>
                      </m:num>
                      <m:den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27 </m:t>
                        </m:r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𝑘𝑖𝑝𝑠</m:t>
                        </m:r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𝑡𝑒𝑛𝑑𝑜𝑛</m:t>
                        </m:r>
                      </m:den>
                    </m:f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=11 </m:t>
                    </m:r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𝑇𝑒𝑛𝑑𝑜𝑛𝑠</m:t>
                    </m:r>
                  </m:oMath>
                </a14:m>
                <a:endParaRPr lang="en-US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4688" y="4390851"/>
                <a:ext cx="5257800" cy="2086149"/>
              </a:xfrm>
              <a:prstGeom prst="rect">
                <a:avLst/>
              </a:prstGeom>
              <a:blipFill rotWithShape="1">
                <a:blip r:embed="rId4"/>
                <a:stretch>
                  <a:fillRect l="-1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18745200" y="815176"/>
            <a:ext cx="4857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Distributed Direction: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9659600" y="1545266"/>
                <a:ext cx="5257800" cy="12985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(</m:t>
                    </m:r>
                    <m:r>
                      <a:rPr lang="en-US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125</m:t>
                    </m:r>
                    <m:r>
                      <a:rPr lang="en-US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𝑝𝑠𝑖</m:t>
                    </m:r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)(12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>
                            <a:lumMod val="65000"/>
                          </a:schemeClr>
                        </a:solidFill>
                      </a:rPr>
                      <m:t>/1</m:t>
                    </m:r>
                    <m:r>
                      <m:rPr>
                        <m:nor/>
                      </m:rP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</a:rPr>
                      <m:t>′</m:t>
                    </m:r>
                    <m:r>
                      <m:rPr>
                        <m:nor/>
                      </m:rPr>
                      <a:rPr lang="en-US">
                        <a:solidFill>
                          <a:schemeClr val="bg1">
                            <a:lumMod val="65000"/>
                          </a:schemeClr>
                        </a:solidFill>
                      </a:rPr>
                      <m:t>)(8</m:t>
                    </m:r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")=</m:t>
                    </m:r>
                    <m:r>
                      <a:rPr lang="en-US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12000 </m:t>
                    </m:r>
                    <m:r>
                      <a:rPr lang="en-US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𝑙𝑏</m:t>
                    </m:r>
                    <m:r>
                      <a:rPr lang="en-US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/</m:t>
                    </m:r>
                  </m:oMath>
                </a14:m>
                <a:r>
                  <a:rPr lang="en-US" dirty="0" smtClean="0">
                    <a:solidFill>
                      <a:schemeClr val="bg1">
                        <a:lumMod val="65000"/>
                      </a:schemeClr>
                    </a:solidFill>
                  </a:rPr>
                  <a:t>ft</a:t>
                </a:r>
              </a:p>
              <a:p>
                <a:endParaRPr lang="en-US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bg1">
                        <a:lumMod val="65000"/>
                      </a:schemeClr>
                    </a:solidFill>
                  </a:rPr>
                  <a:t>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x</m:t>
                    </m:r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5400 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𝑙𝑏𝑠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12000</m:t>
                        </m:r>
                        <m:r>
                          <a:rPr lang="en-US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𝑙𝑏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  <m:t>𝑓𝑡</m:t>
                        </m:r>
                      </m:den>
                    </m:f>
                    <m:r>
                      <a:rPr lang="en-US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4.5 </m:t>
                    </m:r>
                    <m:r>
                      <a:rPr lang="en-US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</a:rPr>
                      <m:t>𝑓𝑡</m:t>
                    </m:r>
                  </m:oMath>
                </a14:m>
                <a:endParaRPr lang="en-US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9600" y="1545266"/>
                <a:ext cx="5257800" cy="1298561"/>
              </a:xfrm>
              <a:prstGeom prst="rect">
                <a:avLst/>
              </a:prstGeom>
              <a:blipFill rotWithShape="1">
                <a:blip r:embed="rId5"/>
                <a:stretch>
                  <a:fillRect l="-695" t="-2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18502086" y="3911200"/>
            <a:ext cx="8305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ACI318-11 18.12.4 :</a:t>
            </a:r>
          </a:p>
          <a:p>
            <a:endParaRPr lang="en-US" sz="28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      Maximum tendon spacing of:     5 feet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					       8 x Slab Thickness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3698200" y="4800600"/>
            <a:ext cx="0" cy="83174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3088600" y="5206425"/>
            <a:ext cx="79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Max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415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897600" y="96012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0737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Building Introduction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87000" y="1427976"/>
            <a:ext cx="73914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Owner: University of Virginia</a:t>
            </a:r>
          </a:p>
          <a:p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Architecture &amp; Engineering: Cannon Design</a:t>
            </a:r>
          </a:p>
          <a:p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Size: 68,000 GSF</a:t>
            </a:r>
          </a:p>
          <a:p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Stories Above Grade: 6</a:t>
            </a:r>
          </a:p>
          <a:p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Height: 102 FT</a:t>
            </a:r>
          </a:p>
          <a:p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Cost: $43 Million </a:t>
            </a:r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August 2012 – August 2015</a:t>
            </a:r>
          </a:p>
          <a:p>
            <a:endParaRPr lang="en-US" sz="3200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6000" y="1120200"/>
            <a:ext cx="6781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Statistics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Gravity System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pic>
        <p:nvPicPr>
          <p:cNvPr id="22" name="Picture 21" descr="September 18, 2009 Plans and Renderings_Page_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2001" r="8880" b="21616"/>
          <a:stretch/>
        </p:blipFill>
        <p:spPr bwMode="auto">
          <a:xfrm>
            <a:off x="19583400" y="457200"/>
            <a:ext cx="6400800" cy="5474043"/>
          </a:xfrm>
          <a:prstGeom prst="rect">
            <a:avLst/>
          </a:prstGeom>
          <a:ln w="57150">
            <a:solidFill>
              <a:srgbClr val="9933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9583400" y="405825"/>
            <a:ext cx="1295400" cy="1194375"/>
            <a:chOff x="19583400" y="405825"/>
            <a:chExt cx="1295400" cy="1194375"/>
          </a:xfrm>
        </p:grpSpPr>
        <p:sp>
          <p:nvSpPr>
            <p:cNvPr id="29" name="Rectangle 28"/>
            <p:cNvSpPr/>
            <p:nvPr/>
          </p:nvSpPr>
          <p:spPr>
            <a:xfrm>
              <a:off x="19583400" y="457200"/>
              <a:ext cx="1295400" cy="1143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16200000" flipV="1">
              <a:off x="20040600" y="838200"/>
              <a:ext cx="609600" cy="6096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9583400" y="40582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Garamond" pitchFamily="18" charset="0"/>
                  <a:ea typeface="Batang" pitchFamily="18" charset="-127"/>
                  <a:cs typeface="Angsana New" pitchFamily="18" charset="-34"/>
                </a:rPr>
                <a:t>N</a:t>
              </a:r>
              <a:endParaRPr lang="en-US" b="1" dirty="0" smtClean="0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23140356" y="2649748"/>
            <a:ext cx="1219200" cy="533400"/>
          </a:xfrm>
          <a:prstGeom prst="rect">
            <a:avLst/>
          </a:prstGeom>
          <a:solidFill>
            <a:srgbClr val="B41CB4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3900922" y="3174522"/>
            <a:ext cx="457200" cy="228600"/>
          </a:xfrm>
          <a:prstGeom prst="rect">
            <a:avLst/>
          </a:prstGeom>
          <a:solidFill>
            <a:srgbClr val="B41CB4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9583400" y="6161037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Image Courtesy of Cannon Design 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068050" y="2523419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10650" y="287940"/>
            <a:ext cx="9373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Adjusting Number of Tendons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1120200"/>
            <a:ext cx="6781800" cy="59400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Tendon Layout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Number of Tendons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Deflections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Final Layout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05950" y="1367294"/>
            <a:ext cx="87058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Maximum tensile stress = 6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Baskerville Old Face"/>
                <a:ea typeface="Batang" pitchFamily="18" charset="-127"/>
                <a:cs typeface="Angsana New" pitchFamily="18" charset="-34"/>
              </a:rPr>
              <a:t>√f ’c =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  <a:ea typeface="Batang" pitchFamily="18" charset="-127"/>
                <a:cs typeface="Angsana New" pitchFamily="18" charset="-34"/>
              </a:rPr>
              <a:t>424.3 psi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Baskerville Old Face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Max 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precompression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stress 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= 350 psi </a:t>
            </a:r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Span D5-D6 and D6-D7: 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Maximum number of tendons = 32</a:t>
            </a:r>
          </a:p>
          <a:p>
            <a:pPr lvl="1">
              <a:buFont typeface="Arial" pitchFamily="34" charset="0"/>
              <a:buChar char="•"/>
            </a:pPr>
            <a:endParaRPr lang="en-US" sz="28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Required number of tendons = 34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421350" y="1367294"/>
            <a:ext cx="8705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Solution: 12” deep, 10’-0” wide shallow beam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pic>
        <p:nvPicPr>
          <p:cNvPr id="26" name="Picture 2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200" y="2186419"/>
            <a:ext cx="4191000" cy="4162335"/>
          </a:xfrm>
          <a:prstGeom prst="rect">
            <a:avLst/>
          </a:prstGeom>
          <a:ln w="28575">
            <a:solidFill>
              <a:srgbClr val="9933FF"/>
            </a:solidFill>
          </a:ln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9360197" y="4178587"/>
            <a:ext cx="3723005" cy="9144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4" name="Right Brace 3"/>
          <p:cNvSpPr/>
          <p:nvPr/>
        </p:nvSpPr>
        <p:spPr>
          <a:xfrm>
            <a:off x="15525750" y="4286637"/>
            <a:ext cx="381000" cy="1409313"/>
          </a:xfrm>
          <a:prstGeom prst="rightBrace">
            <a:avLst/>
          </a:prstGeom>
          <a:noFill/>
          <a:ln>
            <a:solidFill>
              <a:srgbClr val="99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6116300" y="4705350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FAIL</a:t>
            </a:r>
            <a:endParaRPr lang="en-US" sz="3200" dirty="0">
              <a:solidFill>
                <a:srgbClr val="FF0000"/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469600" y="3102866"/>
            <a:ext cx="3371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Required number of tendons: 26</a:t>
            </a:r>
          </a:p>
        </p:txBody>
      </p:sp>
      <p:pic>
        <p:nvPicPr>
          <p:cNvPr id="2" name="Picture 1" descr="PT Trial Floor - Tendons Finished.cpt - RAM Concept V8i (SELECTseries 7)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7" t="23784" r="4756" b="15556"/>
          <a:stretch/>
        </p:blipFill>
        <p:spPr>
          <a:xfrm>
            <a:off x="18532029" y="1219200"/>
            <a:ext cx="8263332" cy="5347835"/>
          </a:xfrm>
          <a:prstGeom prst="rect">
            <a:avLst/>
          </a:prstGeom>
        </p:spPr>
      </p:pic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1259800" y="2789983"/>
            <a:ext cx="3009901" cy="33421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1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897600" y="96012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Deflections 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58400" y="1371600"/>
            <a:ext cx="8001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Maximum Allowable Deflection: L/480</a:t>
            </a:r>
          </a:p>
          <a:p>
            <a:pPr>
              <a:buFont typeface="Arial" pitchFamily="34" charset="0"/>
              <a:buChar char="•"/>
            </a:pPr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Class U system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  <a:sym typeface="Wingdings" panose="05000000000000000000" pitchFamily="2" charset="2"/>
              </a:rPr>
              <a:t> 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Deflections calculated using uncracked section 	properties. 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1120200"/>
            <a:ext cx="6781800" cy="59400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Tendon Layout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Number of Tendons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Deflections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Final Layout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20200" y="4673025"/>
            <a:ext cx="9068594" cy="630942"/>
          </a:xfrm>
          <a:prstGeom prst="rect">
            <a:avLst/>
          </a:prstGeom>
          <a:noFill/>
          <a:ln>
            <a:solidFill>
              <a:srgbClr val="9A57CD"/>
            </a:solidFill>
          </a:ln>
        </p:spPr>
        <p:txBody>
          <a:bodyPr wrap="square" rIns="0" rtlCol="0">
            <a:spAutoFit/>
          </a:bodyPr>
          <a:lstStyle/>
          <a:p>
            <a:r>
              <a:rPr lang="en-US" sz="35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2(Self Dead)+2(Balance)+3(Other-Dead)+1.6(Live)</a:t>
            </a:r>
            <a:endParaRPr lang="en-US" sz="35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Batang" pitchFamily="18" charset="-127"/>
              <a:cs typeface="Angsana New" pitchFamily="18" charset="-34"/>
            </a:endParaRPr>
          </a:p>
        </p:txBody>
      </p:sp>
      <p:pic>
        <p:nvPicPr>
          <p:cNvPr id="4" name="Picture 3" descr="PT Trial Floor - Tendons Finished.cpt - RAM Concept V8i (SELECTseries 7)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317" b="81980" l="25000" r="902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82" t="27388" r="8437" b="17478"/>
          <a:stretch/>
        </p:blipFill>
        <p:spPr>
          <a:xfrm>
            <a:off x="18393924" y="287940"/>
            <a:ext cx="8428476" cy="5350860"/>
          </a:xfrm>
          <a:prstGeom prst="rect">
            <a:avLst/>
          </a:prstGeom>
        </p:spPr>
      </p:pic>
      <p:pic>
        <p:nvPicPr>
          <p:cNvPr id="20" name="Picture 19" descr="PT Trial Floor - Tendons Finished.cpt - RAM Concept V8i (SELECTseries 7)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317" b="81980" l="25000" r="90201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82" t="27388" r="8437" b="17478"/>
          <a:stretch/>
        </p:blipFill>
        <p:spPr>
          <a:xfrm>
            <a:off x="18393924" y="304800"/>
            <a:ext cx="8428476" cy="535086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1412200" y="2002440"/>
            <a:ext cx="1524000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571543"/>
              </p:ext>
            </p:extLst>
          </p:nvPr>
        </p:nvGraphicFramePr>
        <p:xfrm>
          <a:off x="18897601" y="5670900"/>
          <a:ext cx="7620001" cy="958500"/>
        </p:xfrm>
        <a:graphic>
          <a:graphicData uri="http://schemas.openxmlformats.org/drawingml/2006/table">
            <a:tbl>
              <a:tblPr firstRow="1" firstCol="1" bandRow="1"/>
              <a:tblGrid>
                <a:gridCol w="1289592"/>
                <a:gridCol w="1651411"/>
                <a:gridCol w="1651411"/>
                <a:gridCol w="1376176"/>
                <a:gridCol w="1651411"/>
              </a:tblGrid>
              <a:tr h="5020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Span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Length </a:t>
                      </a:r>
                      <a:r>
                        <a:rPr lang="en-US" sz="24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(FT)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Deflection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L/480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Pass/Fail</a:t>
                      </a:r>
                      <a:endParaRPr lang="en-US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</a:tr>
              <a:tr h="4564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5D - 6D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31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0.578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0.620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098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068050" y="2523419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096500" y="28794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Final Layout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1120200"/>
            <a:ext cx="6781800" cy="59400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Tendon Layout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Number of Tendons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Deflections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Final Design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pic>
        <p:nvPicPr>
          <p:cNvPr id="19" name="Picture 1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69000" y="1252423"/>
            <a:ext cx="7768192" cy="5149747"/>
          </a:xfrm>
          <a:prstGeom prst="rect">
            <a:avLst/>
          </a:prstGeom>
          <a:noFill/>
          <a:ln w="28575">
            <a:solidFill>
              <a:srgbClr val="9933FF"/>
            </a:solidFill>
            <a:miter lim="800000"/>
            <a:headEnd/>
            <a:tailEnd/>
          </a:ln>
        </p:spPr>
      </p:pic>
      <p:pic>
        <p:nvPicPr>
          <p:cNvPr id="16" name="Picture 1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80124" y="1252423"/>
            <a:ext cx="7671753" cy="5149747"/>
          </a:xfrm>
          <a:prstGeom prst="rect">
            <a:avLst/>
          </a:prstGeom>
          <a:noFill/>
          <a:ln w="28575">
            <a:solidFill>
              <a:srgbClr val="9933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914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677401" y="2644170"/>
            <a:ext cx="8077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Lateral System Analysis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6000" y="1120200"/>
            <a:ext cx="67818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pic>
        <p:nvPicPr>
          <p:cNvPr id="2" name="Picture 1" descr="ETABS 2013  - WORKING MODEL with Corrected Loads and Connected Walls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82" b="90891" l="21142" r="852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71" t="9935" r="13085" b="25549"/>
          <a:stretch/>
        </p:blipFill>
        <p:spPr>
          <a:xfrm>
            <a:off x="18059400" y="-152400"/>
            <a:ext cx="862907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8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Shear Force Comparison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86000" y="1120200"/>
            <a:ext cx="6781800" cy="42165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pic>
        <p:nvPicPr>
          <p:cNvPr id="19" name="Picture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1981200"/>
            <a:ext cx="1447800" cy="396513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397324" y="1838473"/>
            <a:ext cx="6361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Max Shear due to Soil Loads: 2294 K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8214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Drift Comparison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212955" y="1838473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Max Allowable Building Deflection: 3.1”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212955" y="2587932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Max Allowable  Story Drift: 3.2”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387458"/>
              </p:ext>
            </p:extLst>
          </p:nvPr>
        </p:nvGraphicFramePr>
        <p:xfrm>
          <a:off x="19208945" y="3433402"/>
          <a:ext cx="6557210" cy="2411129"/>
        </p:xfrm>
        <a:graphic>
          <a:graphicData uri="http://schemas.openxmlformats.org/drawingml/2006/table">
            <a:tbl>
              <a:tblPr/>
              <a:tblGrid>
                <a:gridCol w="1676399"/>
                <a:gridCol w="2935197"/>
                <a:gridCol w="1945614"/>
              </a:tblGrid>
              <a:tr h="43200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Comparison of Maximum Drifts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5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86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 Building Deflections (in)           [Wind Case 4 +M Same Direction]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 Story Drift                    [Y-Direction +M]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397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Original Loads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97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 Loads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97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Percent Increase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020424"/>
              </p:ext>
            </p:extLst>
          </p:nvPr>
        </p:nvGraphicFramePr>
        <p:xfrm>
          <a:off x="11182351" y="3426132"/>
          <a:ext cx="6558844" cy="2397090"/>
        </p:xfrm>
        <a:graphic>
          <a:graphicData uri="http://schemas.openxmlformats.org/drawingml/2006/table">
            <a:tbl>
              <a:tblPr/>
              <a:tblGrid>
                <a:gridCol w="1665554"/>
                <a:gridCol w="2947192"/>
                <a:gridCol w="1946098"/>
              </a:tblGrid>
              <a:tr h="43494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Comparison of Shear Forces</a:t>
                      </a:r>
                    </a:p>
                  </a:txBody>
                  <a:tcPr marL="18207" marR="18207" marT="18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51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905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8207" marR="18207" marT="18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Shear Capacity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(k)</a:t>
                      </a:r>
                    </a:p>
                  </a:txBody>
                  <a:tcPr marL="18207" marR="18207" marT="18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Force (k)</a:t>
                      </a:r>
                    </a:p>
                  </a:txBody>
                  <a:tcPr marL="18207" marR="18207" marT="18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Original Loads</a:t>
                      </a:r>
                    </a:p>
                  </a:txBody>
                  <a:tcPr marL="18207" marR="18207" marT="18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4752</a:t>
                      </a:r>
                    </a:p>
                  </a:txBody>
                  <a:tcPr marL="18207" marR="18207" marT="18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3071</a:t>
                      </a:r>
                    </a:p>
                  </a:txBody>
                  <a:tcPr marL="18207" marR="18207" marT="18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 Loads </a:t>
                      </a:r>
                    </a:p>
                  </a:txBody>
                  <a:tcPr marL="18207" marR="18207" marT="18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4934</a:t>
                      </a:r>
                    </a:p>
                  </a:txBody>
                  <a:tcPr marL="18207" marR="18207" marT="18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3908</a:t>
                      </a:r>
                    </a:p>
                  </a:txBody>
                  <a:tcPr marL="18207" marR="18207" marT="18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Percent Increase </a:t>
                      </a:r>
                    </a:p>
                  </a:txBody>
                  <a:tcPr marL="18207" marR="18207" marT="18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3.8%</a:t>
                      </a:r>
                    </a:p>
                  </a:txBody>
                  <a:tcPr marL="18207" marR="18207" marT="18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27.3%</a:t>
                      </a:r>
                    </a:p>
                  </a:txBody>
                  <a:tcPr marL="18207" marR="18207" marT="18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9206605" y="5441133"/>
            <a:ext cx="6568045" cy="3876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1201401" y="5455648"/>
            <a:ext cx="6546364" cy="3703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4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677401" y="2644170"/>
            <a:ext cx="8077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Cost and Schedule Analysis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6000" y="1120200"/>
            <a:ext cx="67818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59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897600" y="96012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Steel System Cost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39400" y="5585132"/>
            <a:ext cx="68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Structure ~ 3% of total project cost </a:t>
            </a:r>
          </a:p>
          <a:p>
            <a:pPr lvl="1">
              <a:buFont typeface="Arial" pitchFamily="34" charset="0"/>
              <a:buChar char="•"/>
            </a:pPr>
            <a:endParaRPr lang="en-US" sz="28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1120200"/>
            <a:ext cx="6781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Analysis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783300" y="287939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Concrete System Cost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164300" y="4371396"/>
            <a:ext cx="7658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Reuse of formwork </a:t>
            </a:r>
          </a:p>
          <a:p>
            <a:pPr lvl="1">
              <a:buFont typeface="Arial" pitchFamily="34" charset="0"/>
              <a:buChar char="•"/>
            </a:pPr>
            <a:endParaRPr lang="en-US" sz="28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+$</a:t>
            </a:r>
            <a:r>
              <a:rPr lang="en-US" sz="280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8/CY for accelerated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slab concrete mix</a:t>
            </a:r>
          </a:p>
          <a:p>
            <a:pPr lvl="1">
              <a:buFont typeface="Arial" pitchFamily="34" charset="0"/>
              <a:buChar char="•"/>
            </a:pPr>
            <a:endParaRPr lang="en-US" sz="28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+$2/Month for rented column forms</a:t>
            </a: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1" r="1431" b="7415"/>
          <a:stretch/>
        </p:blipFill>
        <p:spPr bwMode="auto">
          <a:xfrm>
            <a:off x="10613094" y="1143650"/>
            <a:ext cx="6205813" cy="432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291392"/>
              </p:ext>
            </p:extLst>
          </p:nvPr>
        </p:nvGraphicFramePr>
        <p:xfrm>
          <a:off x="19085318" y="1221787"/>
          <a:ext cx="6555982" cy="2969130"/>
        </p:xfrm>
        <a:graphic>
          <a:graphicData uri="http://schemas.openxmlformats.org/drawingml/2006/table">
            <a:tbl>
              <a:tblPr firstRow="1" firstCol="1" bandRow="1"/>
              <a:tblGrid>
                <a:gridCol w="3110994"/>
                <a:gridCol w="3444988"/>
              </a:tblGrid>
              <a:tr h="4237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Item 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Amount 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</a:tr>
              <a:tr h="4237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Formwork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553622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4237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Structural Concrete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273961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237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Finishing 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42863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4237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Placement 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51167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237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Reinforcement 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231115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4237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 Cost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$ 1,268,000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234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897600" y="96012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Cost Comparison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66971" y="3075057"/>
            <a:ext cx="6098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15% Project Cost Savings </a:t>
            </a:r>
            <a:endParaRPr lang="en-US" sz="44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1120200"/>
            <a:ext cx="6781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Analysis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107786"/>
              </p:ext>
            </p:extLst>
          </p:nvPr>
        </p:nvGraphicFramePr>
        <p:xfrm>
          <a:off x="18897600" y="773723"/>
          <a:ext cx="6555982" cy="2355996"/>
        </p:xfrm>
        <a:graphic>
          <a:graphicData uri="http://schemas.openxmlformats.org/drawingml/2006/table">
            <a:tbl>
              <a:tblPr firstRow="1" firstCol="1" bandRow="1"/>
              <a:tblGrid>
                <a:gridCol w="3110994"/>
                <a:gridCol w="3444988"/>
              </a:tblGrid>
              <a:tr h="9067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 System Cost </a:t>
                      </a:r>
                      <a:endParaRPr lang="en-US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</a:tr>
              <a:tr h="7300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Steel</a:t>
                      </a:r>
                      <a:r>
                        <a:rPr lang="en-US" sz="36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en-US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Concrete </a:t>
                      </a:r>
                      <a:endParaRPr lang="en-US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75D5"/>
                    </a:solidFill>
                  </a:tcPr>
                </a:tc>
              </a:tr>
              <a:tr h="7191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</a:t>
                      </a:r>
                      <a:r>
                        <a:rPr lang="en-US" sz="3200" b="1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1,484,019</a:t>
                      </a:r>
                      <a:endParaRPr lang="en-US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$1,268,000</a:t>
                      </a:r>
                      <a:endParaRPr lang="en-US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801298"/>
              </p:ext>
            </p:extLst>
          </p:nvPr>
        </p:nvGraphicFramePr>
        <p:xfrm>
          <a:off x="18897600" y="3601493"/>
          <a:ext cx="6555982" cy="2355996"/>
        </p:xfrm>
        <a:graphic>
          <a:graphicData uri="http://schemas.openxmlformats.org/drawingml/2006/table">
            <a:tbl>
              <a:tblPr firstRow="1" firstCol="1" bandRow="1"/>
              <a:tblGrid>
                <a:gridCol w="3110994"/>
                <a:gridCol w="3444988"/>
              </a:tblGrid>
              <a:tr h="9067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Per Square Foot Cost</a:t>
                      </a:r>
                      <a:endParaRPr lang="en-US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</a:tr>
              <a:tr h="7300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Steel</a:t>
                      </a:r>
                      <a:r>
                        <a:rPr lang="en-US" sz="36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en-US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Concrete </a:t>
                      </a:r>
                      <a:endParaRPr lang="en-US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75D5"/>
                    </a:solidFill>
                  </a:tcPr>
                </a:tc>
              </a:tr>
              <a:tr h="7191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</a:t>
                      </a:r>
                      <a:r>
                        <a:rPr lang="en-US" sz="3200" b="1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24.50</a:t>
                      </a:r>
                      <a:endParaRPr lang="en-US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$</a:t>
                      </a:r>
                      <a:r>
                        <a:rPr lang="en-US" sz="3200" b="1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21.00</a:t>
                      </a:r>
                      <a:endParaRPr lang="en-US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117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897600" y="96012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Steel System Schedule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83778" y="5486400"/>
            <a:ext cx="6553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Construction length: 119 days</a:t>
            </a:r>
          </a:p>
          <a:p>
            <a:pPr lvl="1">
              <a:buFont typeface="Arial" pitchFamily="34" charset="0"/>
              <a:buChar char="•"/>
            </a:pPr>
            <a:endParaRPr lang="en-US" sz="24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March 3</a:t>
            </a:r>
            <a:r>
              <a:rPr lang="en-US" sz="2800" baseline="300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rd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, 2014 – August 15</a:t>
            </a:r>
            <a:r>
              <a:rPr lang="en-US" sz="2800" baseline="300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th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, 2014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>
            <a:off x="10058400" y="1219200"/>
            <a:ext cx="7339011" cy="4102160"/>
          </a:xfrm>
          <a:prstGeom prst="rect">
            <a:avLst/>
          </a:prstGeom>
          <a:ln w="57150">
            <a:solidFill>
              <a:srgbClr val="9933FF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286000" y="1120200"/>
            <a:ext cx="6781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Analysis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861505" y="265836"/>
            <a:ext cx="7495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Concrete System Schedule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431000" y="5541253"/>
            <a:ext cx="6553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Construction length: 112 days</a:t>
            </a:r>
          </a:p>
          <a:p>
            <a:pPr lvl="1">
              <a:buFont typeface="Arial" pitchFamily="34" charset="0"/>
              <a:buChar char="•"/>
            </a:pPr>
            <a:endParaRPr lang="en-US" sz="24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March 3</a:t>
            </a:r>
            <a:r>
              <a:rPr lang="en-US" sz="2800" baseline="300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rd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, 2014 – April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5</a:t>
            </a:r>
            <a:r>
              <a:rPr lang="en-US" sz="2800" baseline="300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th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, 2014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58400" y="4855714"/>
            <a:ext cx="733901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aramond" pitchFamily="18" charset="0"/>
                <a:ea typeface="Batang" pitchFamily="18" charset="-127"/>
                <a:cs typeface="Angsana New" pitchFamily="18" charset="-34"/>
              </a:rPr>
              <a:t>Image Courtesy of Cannon Design</a:t>
            </a:r>
            <a:endParaRPr lang="en-US" sz="24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951" y="1219200"/>
            <a:ext cx="7329777" cy="4110880"/>
          </a:xfrm>
          <a:prstGeom prst="rect">
            <a:avLst/>
          </a:prstGeom>
          <a:noFill/>
          <a:ln w="57150">
            <a:solidFill>
              <a:srgbClr val="99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68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897600" y="96012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Schedule Comparison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17327" y="3075057"/>
            <a:ext cx="7597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7 Day Project Duration Decrease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0" y="1120200"/>
            <a:ext cx="6781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Analysis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394220"/>
              </p:ext>
            </p:extLst>
          </p:nvPr>
        </p:nvGraphicFramePr>
        <p:xfrm>
          <a:off x="18897600" y="2251002"/>
          <a:ext cx="6555982" cy="2355996"/>
        </p:xfrm>
        <a:graphic>
          <a:graphicData uri="http://schemas.openxmlformats.org/drawingml/2006/table">
            <a:tbl>
              <a:tblPr firstRow="1" firstCol="1" bandRow="1"/>
              <a:tblGrid>
                <a:gridCol w="3110994"/>
                <a:gridCol w="3444988"/>
              </a:tblGrid>
              <a:tr h="90677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 System Duration</a:t>
                      </a:r>
                      <a:endParaRPr lang="en-US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</a:tr>
              <a:tr h="7300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Steel</a:t>
                      </a:r>
                      <a:r>
                        <a:rPr lang="en-US" sz="36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en-US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75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Concrete </a:t>
                      </a:r>
                      <a:endParaRPr lang="en-US" sz="3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75D5"/>
                    </a:solidFill>
                  </a:tcPr>
                </a:tc>
              </a:tr>
              <a:tr h="7191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119 Days</a:t>
                      </a:r>
                      <a:endParaRPr lang="en-US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112 Days</a:t>
                      </a:r>
                      <a:endParaRPr lang="en-US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762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897600" y="96012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47189" y="1447800"/>
            <a:ext cx="7537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Unique Feature: Integration into 60 Hill Side 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" name="Picture 15" descr="Building Elevation - From drawings.PNG"/>
          <p:cNvPicPr>
            <a:picLocks noChangeAspect="1"/>
          </p:cNvPicPr>
          <p:nvPr/>
        </p:nvPicPr>
        <p:blipFill>
          <a:blip r:embed="rId2"/>
          <a:srcRect l="4598" r="5747"/>
          <a:stretch>
            <a:fillRect/>
          </a:stretch>
        </p:blipFill>
        <p:spPr>
          <a:xfrm>
            <a:off x="18592800" y="914400"/>
            <a:ext cx="8001000" cy="4863856"/>
          </a:xfrm>
          <a:prstGeom prst="rect">
            <a:avLst/>
          </a:prstGeom>
          <a:ln w="57150">
            <a:solidFill>
              <a:srgbClr val="9933FF"/>
            </a:solidFill>
          </a:ln>
        </p:spPr>
      </p:pic>
      <p:pic>
        <p:nvPicPr>
          <p:cNvPr id="19" name="Picture 18" descr="September 18, 2009 Plans and Renderings_Page_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7" t="38593" r="8879" b="39926"/>
          <a:stretch/>
        </p:blipFill>
        <p:spPr bwMode="auto">
          <a:xfrm>
            <a:off x="10829904" y="2634302"/>
            <a:ext cx="5772192" cy="3143954"/>
          </a:xfrm>
          <a:prstGeom prst="rect">
            <a:avLst/>
          </a:prstGeom>
          <a:ln w="57150">
            <a:solidFill>
              <a:srgbClr val="9933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0363200" y="4572000"/>
            <a:ext cx="0" cy="59665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325100" y="5168657"/>
            <a:ext cx="67056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7011650" y="4591050"/>
            <a:ext cx="0" cy="59665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2268200" y="3477125"/>
            <a:ext cx="1828800" cy="811509"/>
          </a:xfrm>
          <a:prstGeom prst="rect">
            <a:avLst/>
          </a:prstGeom>
          <a:solidFill>
            <a:srgbClr val="B41CB4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3463337" y="4288635"/>
            <a:ext cx="609600" cy="350540"/>
          </a:xfrm>
          <a:prstGeom prst="rect">
            <a:avLst/>
          </a:prstGeom>
          <a:solidFill>
            <a:srgbClr val="B41CB4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286000" y="1120200"/>
            <a:ext cx="6781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Statistics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Gravity System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87000" y="280737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Building Introduction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829904" y="2596202"/>
            <a:ext cx="809646" cy="750126"/>
            <a:chOff x="10829904" y="2596202"/>
            <a:chExt cx="809646" cy="750126"/>
          </a:xfrm>
        </p:grpSpPr>
        <p:sp>
          <p:nvSpPr>
            <p:cNvPr id="27" name="Rectangle 26"/>
            <p:cNvSpPr/>
            <p:nvPr/>
          </p:nvSpPr>
          <p:spPr>
            <a:xfrm>
              <a:off x="10829904" y="2647577"/>
              <a:ext cx="809646" cy="6987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11153754" y="2914277"/>
              <a:ext cx="304800" cy="304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0829904" y="259620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Garamond" pitchFamily="18" charset="0"/>
                  <a:ea typeface="Batang" pitchFamily="18" charset="-127"/>
                  <a:cs typeface="Angsana New" pitchFamily="18" charset="-34"/>
                </a:rPr>
                <a:t>N</a:t>
              </a:r>
              <a:endParaRPr lang="en-US" sz="1400" b="1" dirty="0" smtClean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0724255" y="5815740"/>
            <a:ext cx="5877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Image Courtesy of Cannon Design 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592800" y="5791026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Image from Construction Documents 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592800" y="5487988"/>
            <a:ext cx="8001000" cy="290268"/>
          </a:xfrm>
          <a:prstGeom prst="rect">
            <a:avLst/>
          </a:prstGeom>
          <a:solidFill>
            <a:schemeClr val="accent4">
              <a:lumMod val="5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659600" y="5291829"/>
            <a:ext cx="6934200" cy="194571"/>
          </a:xfrm>
          <a:prstGeom prst="rect">
            <a:avLst/>
          </a:prstGeom>
          <a:solidFill>
            <a:schemeClr val="accent4">
              <a:lumMod val="5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0316825" y="5061493"/>
            <a:ext cx="6283325" cy="231130"/>
          </a:xfrm>
          <a:prstGeom prst="rect">
            <a:avLst/>
          </a:prstGeom>
          <a:solidFill>
            <a:schemeClr val="accent4">
              <a:lumMod val="5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0974051" y="4823674"/>
            <a:ext cx="5626100" cy="239225"/>
          </a:xfrm>
          <a:prstGeom prst="rect">
            <a:avLst/>
          </a:prstGeom>
          <a:solidFill>
            <a:schemeClr val="accent4">
              <a:lumMod val="5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3279099" y="4587875"/>
            <a:ext cx="3324225" cy="239225"/>
          </a:xfrm>
          <a:prstGeom prst="rect">
            <a:avLst/>
          </a:prstGeom>
          <a:solidFill>
            <a:schemeClr val="accent4">
              <a:lumMod val="5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4180799" y="4226720"/>
            <a:ext cx="2425701" cy="363050"/>
          </a:xfrm>
          <a:prstGeom prst="rect">
            <a:avLst/>
          </a:prstGeom>
          <a:solidFill>
            <a:schemeClr val="accent4">
              <a:lumMod val="5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5101549" y="3871118"/>
            <a:ext cx="1492251" cy="355601"/>
          </a:xfrm>
          <a:prstGeom prst="rect">
            <a:avLst/>
          </a:prstGeom>
          <a:solidFill>
            <a:schemeClr val="accent4">
              <a:lumMod val="5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5965150" y="2759608"/>
            <a:ext cx="635000" cy="1111250"/>
          </a:xfrm>
          <a:prstGeom prst="rect">
            <a:avLst/>
          </a:prstGeom>
          <a:solidFill>
            <a:schemeClr val="accent4">
              <a:lumMod val="5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19831261" y="5068290"/>
            <a:ext cx="484773" cy="223539"/>
          </a:xfrm>
          <a:prstGeom prst="triangle">
            <a:avLst>
              <a:gd name="adj" fmla="val 100000"/>
            </a:avLst>
          </a:prstGeom>
          <a:solidFill>
            <a:schemeClr val="accent4">
              <a:lumMod val="5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20534909" y="4819027"/>
            <a:ext cx="438351" cy="242886"/>
          </a:xfrm>
          <a:prstGeom prst="triangle">
            <a:avLst>
              <a:gd name="adj" fmla="val 100000"/>
            </a:avLst>
          </a:prstGeom>
          <a:solidFill>
            <a:schemeClr val="accent4">
              <a:lumMod val="5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>
            <a:off x="19256788" y="5307805"/>
            <a:ext cx="405422" cy="202407"/>
          </a:xfrm>
          <a:prstGeom prst="triangle">
            <a:avLst>
              <a:gd name="adj" fmla="val 100000"/>
            </a:avLst>
          </a:prstGeom>
          <a:solidFill>
            <a:schemeClr val="accent4">
              <a:lumMod val="5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18821400" y="5486400"/>
            <a:ext cx="716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Isosceles Triangle 40"/>
          <p:cNvSpPr/>
          <p:nvPr/>
        </p:nvSpPr>
        <p:spPr>
          <a:xfrm>
            <a:off x="22895718" y="4599781"/>
            <a:ext cx="382591" cy="223836"/>
          </a:xfrm>
          <a:prstGeom prst="triangle">
            <a:avLst>
              <a:gd name="adj" fmla="val 100000"/>
            </a:avLst>
          </a:prstGeom>
          <a:solidFill>
            <a:schemeClr val="accent4">
              <a:lumMod val="5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>
            <a:off x="23486270" y="4221955"/>
            <a:ext cx="694534" cy="366713"/>
          </a:xfrm>
          <a:prstGeom prst="triangle">
            <a:avLst>
              <a:gd name="adj" fmla="val 100000"/>
            </a:avLst>
          </a:prstGeom>
          <a:solidFill>
            <a:schemeClr val="accent4">
              <a:lumMod val="5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24447670" y="3876675"/>
            <a:ext cx="656432" cy="350042"/>
          </a:xfrm>
          <a:prstGeom prst="triangle">
            <a:avLst>
              <a:gd name="adj" fmla="val 100000"/>
            </a:avLst>
          </a:prstGeom>
          <a:solidFill>
            <a:schemeClr val="accent4">
              <a:lumMod val="5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/>
          <p:cNvSpPr/>
          <p:nvPr/>
        </p:nvSpPr>
        <p:spPr>
          <a:xfrm>
            <a:off x="25298401" y="3521869"/>
            <a:ext cx="690562" cy="350042"/>
          </a:xfrm>
          <a:prstGeom prst="triangle">
            <a:avLst>
              <a:gd name="adj" fmla="val 100000"/>
            </a:avLst>
          </a:prstGeom>
          <a:solidFill>
            <a:schemeClr val="accent4">
              <a:lumMod val="5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25982612" y="2759869"/>
            <a:ext cx="1588" cy="27281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System Comparison 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0" y="1120200"/>
            <a:ext cx="67818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91701" y="1379839"/>
            <a:ext cx="784859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Construction Type 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2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Steel: 1B </a:t>
            </a:r>
          </a:p>
          <a:p>
            <a:pPr lvl="2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Concrete: 1B </a:t>
            </a:r>
          </a:p>
          <a:p>
            <a:pPr lvl="1"/>
            <a:endParaRPr lang="en-US" sz="28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3936364" y="2163292"/>
            <a:ext cx="609600" cy="304800"/>
          </a:xfrm>
          <a:prstGeom prst="rightArrow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23077451" y="2175176"/>
            <a:ext cx="609600" cy="304800"/>
          </a:xfrm>
          <a:prstGeom prst="rightArrow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3678820" y="2024262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3600" dirty="0" smtClean="0">
                <a:solidFill>
                  <a:srgbClr val="00B050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15% Savings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23077451" y="3928908"/>
            <a:ext cx="609600" cy="304800"/>
          </a:xfrm>
          <a:prstGeom prst="rightArrow">
            <a:avLst/>
          </a:prstGeom>
          <a:solidFill>
            <a:srgbClr val="99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678819" y="3777994"/>
            <a:ext cx="3162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3600" dirty="0" smtClean="0">
                <a:solidFill>
                  <a:srgbClr val="00B050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7 Day Decrease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412355" y="5044351"/>
            <a:ext cx="78485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Special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Consideration:</a:t>
            </a:r>
          </a:p>
          <a:p>
            <a:pPr lvl="2"/>
            <a:endParaRPr lang="en-US" sz="28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2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Concrete Construction Crew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669516"/>
              </p:ext>
            </p:extLst>
          </p:nvPr>
        </p:nvGraphicFramePr>
        <p:xfrm>
          <a:off x="10667999" y="3765106"/>
          <a:ext cx="7029450" cy="2922060"/>
        </p:xfrm>
        <a:graphic>
          <a:graphicData uri="http://schemas.openxmlformats.org/drawingml/2006/table">
            <a:tbl>
              <a:tblPr firstRow="1" firstCol="1" bandRow="1"/>
              <a:tblGrid>
                <a:gridCol w="3328651"/>
                <a:gridCol w="1860737"/>
                <a:gridCol w="1840062"/>
              </a:tblGrid>
              <a:tr h="561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Member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Steel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Concrete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</a:tr>
              <a:tr h="4681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Slab/Floor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(in)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6.5</a:t>
                      </a:r>
                      <a:endParaRPr lang="en-US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en-US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4681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Interior 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Beam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(in)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-</a:t>
                      </a:r>
                      <a:endParaRPr lang="en-US" sz="3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681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Interior 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Girder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(in)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24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24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4681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Maximum Edge 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Beam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(in)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681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 Decrease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6.5</a:t>
                      </a:r>
                      <a:r>
                        <a:rPr lang="en-US" sz="32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in</a:t>
                      </a:r>
                      <a:r>
                        <a:rPr lang="en-US" sz="32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– 12.5 in</a:t>
                      </a:r>
                      <a:r>
                        <a:rPr lang="en-US" sz="32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9791701" y="3167787"/>
            <a:ext cx="471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Floor Depth </a:t>
            </a:r>
          </a:p>
        </p:txBody>
      </p:sp>
      <p:sp>
        <p:nvSpPr>
          <p:cNvPr id="2" name="Rectangle 1"/>
          <p:cNvSpPr/>
          <p:nvPr/>
        </p:nvSpPr>
        <p:spPr>
          <a:xfrm>
            <a:off x="18392173" y="1379839"/>
            <a:ext cx="554818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 </a:t>
            </a:r>
          </a:p>
          <a:p>
            <a:pPr lvl="2"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Steel: $1.5 Million</a:t>
            </a:r>
          </a:p>
          <a:p>
            <a:pPr lvl="2">
              <a:buFont typeface="Arial" pitchFamily="34" charset="0"/>
              <a:buChar char="•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Concrete: $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1.2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Million </a:t>
            </a:r>
          </a:p>
          <a:p>
            <a:pPr lvl="2"/>
            <a:endParaRPr lang="en-US" sz="28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Construction Time</a:t>
            </a:r>
          </a:p>
          <a:p>
            <a:pPr lvl="2">
              <a:buFont typeface="Arial" pitchFamily="34" charset="0"/>
              <a:buChar char="•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Steel: 119 Days</a:t>
            </a:r>
          </a:p>
          <a:p>
            <a:pPr lvl="2">
              <a:buFont typeface="Arial" pitchFamily="34" charset="0"/>
              <a:buChar char="•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Concrete: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112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Days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790448" y="1994300"/>
            <a:ext cx="2354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No Change</a:t>
            </a:r>
          </a:p>
        </p:txBody>
      </p:sp>
    </p:spTree>
    <p:extLst>
      <p:ext uri="{BB962C8B-B14F-4D97-AF65-F5344CB8AC3E}">
        <p14:creationId xmlns:p14="http://schemas.microsoft.com/office/powerpoint/2010/main" val="33136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0" grpId="0"/>
      <p:bldP spid="21" grpId="0" animBg="1"/>
      <p:bldP spid="22" grpId="0"/>
      <p:bldP spid="24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Conclusions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0" y="1120200"/>
            <a:ext cx="67818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b="1" dirty="0" smtClean="0">
              <a:solidFill>
                <a:srgbClr val="A365FF"/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46214" y="1295400"/>
            <a:ext cx="73533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Redesign structural systems as a two-way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    concrete slab system</a:t>
            </a:r>
          </a:p>
          <a:p>
            <a:pPr lvl="1"/>
            <a:endParaRPr lang="en-US" sz="28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Address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deflections in longer span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bays</a:t>
            </a:r>
          </a:p>
          <a:p>
            <a:pPr lvl="1">
              <a:buFont typeface="Arial" pitchFamily="34" charset="0"/>
              <a:buChar char="•"/>
            </a:pPr>
            <a:endParaRPr lang="en-US" sz="28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Investigate the feasibility of a post-tensioned 	system 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/>
            <a:endParaRPr lang="en-US" sz="28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Determine feasibility of a concrete system</a:t>
            </a:r>
          </a:p>
          <a:p>
            <a:pPr lvl="2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Consider cost and schedule impact</a:t>
            </a:r>
          </a:p>
          <a:p>
            <a:pPr lvl="1">
              <a:buFont typeface="Arial" pitchFamily="34" charset="0"/>
              <a:buChar char="•"/>
            </a:pPr>
            <a:endParaRPr lang="en-US" sz="28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endParaRPr lang="en-US" sz="28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cxnSp>
        <p:nvCxnSpPr>
          <p:cNvPr id="3" name="Elbow Connector 2"/>
          <p:cNvCxnSpPr/>
          <p:nvPr/>
        </p:nvCxnSpPr>
        <p:spPr>
          <a:xfrm flipV="1">
            <a:off x="16659225" y="581892"/>
            <a:ext cx="5452630" cy="1558636"/>
          </a:xfrm>
          <a:prstGeom prst="bentConnector3">
            <a:avLst>
              <a:gd name="adj1" fmla="val 26243"/>
            </a:avLst>
          </a:prstGeom>
          <a:ln w="3810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evel 5 - Floor with passing deflections.cpt - RAM Concept V8i (SELECTseries 7)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89" t="27018" r="5838" b="16842"/>
          <a:stretch/>
        </p:blipFill>
        <p:spPr>
          <a:xfrm>
            <a:off x="22672590" y="10120"/>
            <a:ext cx="3886200" cy="2333179"/>
          </a:xfrm>
          <a:prstGeom prst="rect">
            <a:avLst/>
          </a:prstGeom>
        </p:spPr>
      </p:pic>
      <p:pic>
        <p:nvPicPr>
          <p:cNvPr id="13" name="Picture 12" descr="Level 5 - Floor with passing deflections.cpt - RAM Concept V8i (SELECTseries 7)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4" t="12269" r="8717" b="13153"/>
          <a:stretch/>
        </p:blipFill>
        <p:spPr>
          <a:xfrm>
            <a:off x="19752837" y="1305802"/>
            <a:ext cx="2753499" cy="2521486"/>
          </a:xfrm>
          <a:prstGeom prst="rect">
            <a:avLst/>
          </a:prstGeom>
        </p:spPr>
      </p:pic>
      <p:pic>
        <p:nvPicPr>
          <p:cNvPr id="29" name="Picture 28" descr="PT Trial Floor - Tendons Finished.cpt - RAM Concept V8i (SELECTseries 7)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3" t="32281" r="4106" b="14035"/>
          <a:stretch/>
        </p:blipFill>
        <p:spPr>
          <a:xfrm>
            <a:off x="22920823" y="3432041"/>
            <a:ext cx="3738813" cy="212384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8288794" y="5962538"/>
            <a:ext cx="8838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smtClean="0">
                <a:solidFill>
                  <a:srgbClr val="00B050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15%</a:t>
            </a:r>
            <a:r>
              <a:rPr lang="en-US" sz="320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Cost Savings 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+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3200" dirty="0" smtClean="0">
                <a:solidFill>
                  <a:srgbClr val="00B050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7 Day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Schedule Decrease</a:t>
            </a:r>
          </a:p>
        </p:txBody>
      </p:sp>
      <p:cxnSp>
        <p:nvCxnSpPr>
          <p:cNvPr id="42" name="Elbow Connector 41"/>
          <p:cNvCxnSpPr/>
          <p:nvPr/>
        </p:nvCxnSpPr>
        <p:spPr>
          <a:xfrm>
            <a:off x="16669544" y="5676791"/>
            <a:ext cx="2018506" cy="578134"/>
          </a:xfrm>
          <a:prstGeom prst="bentConnector3">
            <a:avLst>
              <a:gd name="adj1" fmla="val 74538"/>
            </a:avLst>
          </a:prstGeom>
          <a:ln w="3810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6659225" y="3369382"/>
            <a:ext cx="2726315" cy="0"/>
          </a:xfrm>
          <a:prstGeom prst="straightConnector1">
            <a:avLst/>
          </a:prstGeom>
          <a:ln w="3810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6659225" y="4543427"/>
            <a:ext cx="6057900" cy="0"/>
          </a:xfrm>
          <a:prstGeom prst="straightConnector1">
            <a:avLst/>
          </a:prstGeom>
          <a:ln w="38100">
            <a:solidFill>
              <a:srgbClr val="99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Acknowledgements 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0" y="1120200"/>
            <a:ext cx="67818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b="1" dirty="0" smtClean="0">
              <a:solidFill>
                <a:srgbClr val="A365FF"/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15837" y="1524000"/>
            <a:ext cx="834171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Monotype Corsiva" panose="03010101010201010101" pitchFamily="66" charset="0"/>
                <a:ea typeface="Batang" pitchFamily="18" charset="-127"/>
                <a:cs typeface="Angsana New" pitchFamily="18" charset="-34"/>
              </a:rPr>
              <a:t> A Special Thanks to: </a:t>
            </a:r>
          </a:p>
          <a:p>
            <a:pPr>
              <a:buFont typeface="Arial" pitchFamily="34" charset="0"/>
              <a:buChar char="•"/>
            </a:pPr>
            <a:endParaRPr lang="en-US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 Cannon Design | Rachel </a:t>
            </a: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Chicchi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endParaRPr lang="en-US" sz="1600" dirty="0" smtClean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 SK&amp;A Engineers | Walid Choueiri &amp; </a:t>
            </a: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Hakan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Onel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endParaRPr lang="en-US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 AE Faculty | Professor Heather </a:t>
            </a: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Sustersic</a:t>
            </a:r>
            <a:endParaRPr lang="en-US" sz="1600" dirty="0" smtClean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Batang" pitchFamily="18" charset="-127"/>
              <a:cs typeface="Angsana New" pitchFamily="18" charset="-34"/>
            </a:endParaRPr>
          </a:p>
          <a:p>
            <a:pPr lvl="2">
              <a:buFont typeface="Arial" pitchFamily="34" charset="0"/>
              <a:buChar char="•"/>
            </a:pPr>
            <a:endParaRPr lang="en-US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 My Family, Fiancé, and Friends</a:t>
            </a:r>
          </a:p>
          <a:p>
            <a:pPr lvl="2">
              <a:buFont typeface="Arial" pitchFamily="34" charset="0"/>
              <a:buChar char="•"/>
            </a:pPr>
            <a:endParaRPr lang="en-US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 Jesus Christ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7" t="14444" r="12057" b="9190"/>
          <a:stretch/>
        </p:blipFill>
        <p:spPr>
          <a:xfrm>
            <a:off x="18683414" y="343240"/>
            <a:ext cx="7932239" cy="6057562"/>
          </a:xfrm>
          <a:prstGeom prst="rect">
            <a:avLst/>
          </a:prstGeom>
          <a:ln w="57150">
            <a:solidFill>
              <a:srgbClr val="9933FF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9605651" y="6417278"/>
            <a:ext cx="6087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Image Courtesy of Cannon Design 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72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220200" y="3013898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Questions and Comments? 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13639800" y="339695"/>
            <a:ext cx="152400" cy="71628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7" t="9725" r="8238"/>
          <a:stretch/>
        </p:blipFill>
        <p:spPr>
          <a:xfrm>
            <a:off x="2116763" y="457200"/>
            <a:ext cx="6701113" cy="5914529"/>
          </a:xfrm>
          <a:prstGeom prst="rect">
            <a:avLst/>
          </a:prstGeom>
          <a:ln w="57150">
            <a:solidFill>
              <a:srgbClr val="9933FF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2" t="9702" r="11978" b="3821"/>
          <a:stretch/>
        </p:blipFill>
        <p:spPr>
          <a:xfrm>
            <a:off x="19050000" y="464111"/>
            <a:ext cx="7198895" cy="5930571"/>
          </a:xfrm>
          <a:prstGeom prst="rect">
            <a:avLst/>
          </a:prstGeom>
          <a:ln w="57150">
            <a:solidFill>
              <a:srgbClr val="9933FF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369281" y="6392569"/>
            <a:ext cx="6087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Image Courtesy of Cannon Design 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05565" y="6425867"/>
            <a:ext cx="6087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Image Courtesy of Cannon Design 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220200" y="534784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Appendix Slides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13639800" y="-2139419"/>
            <a:ext cx="152400" cy="71628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10134598" y="2001795"/>
            <a:ext cx="2494005" cy="939113"/>
          </a:xfrm>
          <a:prstGeom prst="rect">
            <a:avLst/>
          </a:prstGeom>
          <a:solidFill>
            <a:srgbClr val="9933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Verification of Output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10134598" y="3093308"/>
            <a:ext cx="2494005" cy="939113"/>
          </a:xfrm>
          <a:prstGeom prst="rect">
            <a:avLst/>
          </a:prstGeom>
          <a:solidFill>
            <a:srgbClr val="9933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Balancing Tendons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10134598" y="4184821"/>
            <a:ext cx="2494005" cy="939113"/>
          </a:xfrm>
          <a:prstGeom prst="rect">
            <a:avLst/>
          </a:prstGeom>
          <a:solidFill>
            <a:srgbClr val="9933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Two-way Deflections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12801600" y="2001793"/>
            <a:ext cx="2494005" cy="939113"/>
          </a:xfrm>
          <a:prstGeom prst="rect">
            <a:avLst/>
          </a:prstGeom>
          <a:solidFill>
            <a:srgbClr val="9933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PT Deflections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12801600" y="3093308"/>
            <a:ext cx="2494005" cy="939113"/>
          </a:xfrm>
          <a:prstGeom prst="rect">
            <a:avLst/>
          </a:prstGeom>
          <a:solidFill>
            <a:srgbClr val="9933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Edge Deflections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12801599" y="4184820"/>
            <a:ext cx="2494005" cy="939113"/>
          </a:xfrm>
          <a:prstGeom prst="rect">
            <a:avLst/>
          </a:prstGeom>
          <a:solidFill>
            <a:srgbClr val="9933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Water Path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3" name="Rectangle 22">
            <a:hlinkClick r:id="rId9" action="ppaction://hlinksldjump"/>
          </p:cNvPr>
          <p:cNvSpPr/>
          <p:nvPr/>
        </p:nvSpPr>
        <p:spPr>
          <a:xfrm>
            <a:off x="15466543" y="2001795"/>
            <a:ext cx="2494005" cy="939113"/>
          </a:xfrm>
          <a:prstGeom prst="rect">
            <a:avLst/>
          </a:prstGeom>
          <a:solidFill>
            <a:srgbClr val="9933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Waterproof Membranes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4" name="Rectangle 23">
            <a:hlinkClick r:id="rId10" action="ppaction://hlinksldjump"/>
          </p:cNvPr>
          <p:cNvSpPr/>
          <p:nvPr/>
        </p:nvSpPr>
        <p:spPr>
          <a:xfrm>
            <a:off x="15466543" y="3093308"/>
            <a:ext cx="2494005" cy="939113"/>
          </a:xfrm>
          <a:prstGeom prst="rect">
            <a:avLst/>
          </a:prstGeom>
          <a:solidFill>
            <a:srgbClr val="9933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Drainage Calculations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91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897600" y="96012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Verification of Output 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69" b="8094"/>
          <a:stretch/>
        </p:blipFill>
        <p:spPr bwMode="auto">
          <a:xfrm>
            <a:off x="10750550" y="1219201"/>
            <a:ext cx="5784850" cy="302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8489"/>
          <a:stretch/>
        </p:blipFill>
        <p:spPr>
          <a:xfrm>
            <a:off x="10750550" y="4420326"/>
            <a:ext cx="5784850" cy="23354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676601" y="6386477"/>
            <a:ext cx="85879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Joint 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314401" y="6387394"/>
            <a:ext cx="85879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Joint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50550" y="6388311"/>
            <a:ext cx="85879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Joint C</a:t>
            </a:r>
          </a:p>
        </p:txBody>
      </p:sp>
      <p:pic>
        <p:nvPicPr>
          <p:cNvPr id="22" name="Picture 21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11" b="44485"/>
          <a:stretch/>
        </p:blipFill>
        <p:spPr bwMode="auto">
          <a:xfrm>
            <a:off x="19583400" y="114538"/>
            <a:ext cx="5943600" cy="39071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610702"/>
              </p:ext>
            </p:extLst>
          </p:nvPr>
        </p:nvGraphicFramePr>
        <p:xfrm>
          <a:off x="18520409" y="4242297"/>
          <a:ext cx="8054341" cy="2253889"/>
        </p:xfrm>
        <a:graphic>
          <a:graphicData uri="http://schemas.openxmlformats.org/drawingml/2006/table">
            <a:tbl>
              <a:tblPr firstRow="1" firstCol="1" bandRow="1"/>
              <a:tblGrid>
                <a:gridCol w="1541263"/>
                <a:gridCol w="2983089"/>
                <a:gridCol w="1775122"/>
                <a:gridCol w="1754867"/>
              </a:tblGrid>
              <a:tr h="353551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Percent Different in Total Design Moments</a:t>
                      </a:r>
                      <a:endParaRPr lang="en-U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089" marR="720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5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93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089" marR="720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Hand Calculations/SP Slab </a:t>
                      </a:r>
                      <a:endParaRPr lang="en-U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089" marR="720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RAM Concept</a:t>
                      </a:r>
                      <a:endParaRPr lang="en-U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089" marR="720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% Difference</a:t>
                      </a:r>
                      <a:endParaRPr lang="en-U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2089" marR="720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0D9"/>
                    </a:solidFill>
                  </a:tcPr>
                </a:tc>
              </a:tr>
              <a:tr h="5303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 Moment in Span A-B</a:t>
                      </a:r>
                    </a:p>
                  </a:txBody>
                  <a:tcPr marL="72089" marR="720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/>
                          <a:ea typeface="Calibri"/>
                          <a:cs typeface="Times New Roman"/>
                        </a:rPr>
                        <a:t>650.13</a:t>
                      </a:r>
                    </a:p>
                  </a:txBody>
                  <a:tcPr marL="72089" marR="720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/>
                          <a:ea typeface="Calibri"/>
                          <a:cs typeface="Times New Roman"/>
                        </a:rPr>
                        <a:t>712.75</a:t>
                      </a:r>
                    </a:p>
                  </a:txBody>
                  <a:tcPr marL="72089" marR="720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/>
                          <a:ea typeface="Calibri"/>
                          <a:cs typeface="Times New Roman"/>
                        </a:rPr>
                        <a:t>9%</a:t>
                      </a:r>
                    </a:p>
                  </a:txBody>
                  <a:tcPr marL="72089" marR="720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</a:tr>
              <a:tr h="5303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 Moment in Span B-C</a:t>
                      </a:r>
                    </a:p>
                  </a:txBody>
                  <a:tcPr marL="72089" marR="720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806.82</a:t>
                      </a:r>
                    </a:p>
                  </a:txBody>
                  <a:tcPr marL="72089" marR="720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/>
                          <a:ea typeface="Calibri"/>
                          <a:cs typeface="Times New Roman"/>
                        </a:rPr>
                        <a:t>777.11</a:t>
                      </a:r>
                    </a:p>
                  </a:txBody>
                  <a:tcPr marL="72089" marR="720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/>
                          <a:ea typeface="Calibri"/>
                          <a:cs typeface="Times New Roman"/>
                        </a:rPr>
                        <a:t>4%</a:t>
                      </a:r>
                    </a:p>
                  </a:txBody>
                  <a:tcPr marL="72089" marR="720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</a:tr>
              <a:tr h="5303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 Moment in Both Spans</a:t>
                      </a:r>
                    </a:p>
                  </a:txBody>
                  <a:tcPr marL="72089" marR="720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/>
                          <a:ea typeface="Calibri"/>
                          <a:cs typeface="Times New Roman"/>
                        </a:rPr>
                        <a:t>1456.95</a:t>
                      </a:r>
                    </a:p>
                  </a:txBody>
                  <a:tcPr marL="72089" marR="720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  <a:latin typeface="Calibri"/>
                          <a:ea typeface="Calibri"/>
                          <a:cs typeface="Times New Roman"/>
                        </a:rPr>
                        <a:t>1489.86</a:t>
                      </a:r>
                    </a:p>
                  </a:txBody>
                  <a:tcPr marL="72089" marR="720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2%</a:t>
                      </a:r>
                    </a:p>
                  </a:txBody>
                  <a:tcPr marL="72089" marR="720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</a:tr>
            </a:tbl>
          </a:graphicData>
        </a:graphic>
      </p:graphicFrame>
      <p:sp>
        <p:nvSpPr>
          <p:cNvPr id="24" name="Rectangle 23">
            <a:hlinkClick r:id="rId9" action="ppaction://hlinksldjump"/>
          </p:cNvPr>
          <p:cNvSpPr/>
          <p:nvPr/>
        </p:nvSpPr>
        <p:spPr>
          <a:xfrm>
            <a:off x="3832652" y="2959444"/>
            <a:ext cx="3037705" cy="939113"/>
          </a:xfrm>
          <a:prstGeom prst="rect">
            <a:avLst/>
          </a:prstGeom>
          <a:solidFill>
            <a:srgbClr val="9933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Return to Appendix Index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8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897600" y="96012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Verification of Output 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80343"/>
              </p:ext>
            </p:extLst>
          </p:nvPr>
        </p:nvGraphicFramePr>
        <p:xfrm>
          <a:off x="18594550" y="1284110"/>
          <a:ext cx="7721715" cy="1723562"/>
        </p:xfrm>
        <a:graphic>
          <a:graphicData uri="http://schemas.openxmlformats.org/drawingml/2006/table">
            <a:tbl>
              <a:tblPr firstRow="1" firstCol="1" bandRow="1"/>
              <a:tblGrid>
                <a:gridCol w="2576350"/>
                <a:gridCol w="2472599"/>
                <a:gridCol w="2672766"/>
              </a:tblGrid>
              <a:tr h="33895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Shear Stud Rail Design</a:t>
                      </a:r>
                      <a:endParaRPr lang="en-US" sz="2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330" marR="953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65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330" marR="953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/>
                          <a:ea typeface="Calibri"/>
                          <a:cs typeface="Times New Roman"/>
                        </a:rPr>
                        <a:t>RAM Concept</a:t>
                      </a:r>
                      <a:endParaRPr lang="en-US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330" marR="953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  <a:latin typeface="Calibri"/>
                          <a:ea typeface="Calibri"/>
                          <a:cs typeface="Times New Roman"/>
                        </a:rPr>
                        <a:t>Decon STDesign</a:t>
                      </a:r>
                      <a:endParaRPr lang="en-US" sz="17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330" marR="953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</a:tr>
              <a:tr h="3486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Stud Rails per Column</a:t>
                      </a:r>
                    </a:p>
                  </a:txBody>
                  <a:tcPr marL="95330" marR="953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95330" marR="953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95330" marR="953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3883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Studs per Stud Rail</a:t>
                      </a:r>
                    </a:p>
                  </a:txBody>
                  <a:tcPr marL="95330" marR="953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95330" marR="953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95330" marR="953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3089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Stud Spacing</a:t>
                      </a:r>
                    </a:p>
                  </a:txBody>
                  <a:tcPr marL="95330" marR="953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3.75 in</a:t>
                      </a:r>
                    </a:p>
                  </a:txBody>
                  <a:tcPr marL="95330" marR="953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3.75</a:t>
                      </a:r>
                    </a:p>
                  </a:txBody>
                  <a:tcPr marL="95330" marR="9533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650126"/>
              </p:ext>
            </p:extLst>
          </p:nvPr>
        </p:nvGraphicFramePr>
        <p:xfrm>
          <a:off x="9324746" y="1359213"/>
          <a:ext cx="8782509" cy="1561134"/>
        </p:xfrm>
        <a:graphic>
          <a:graphicData uri="http://schemas.openxmlformats.org/drawingml/2006/table">
            <a:tbl>
              <a:tblPr firstRow="1" firstCol="1" bandRow="1"/>
              <a:tblGrid>
                <a:gridCol w="2222734"/>
                <a:gridCol w="2183580"/>
                <a:gridCol w="2462676"/>
                <a:gridCol w="1913519"/>
              </a:tblGrid>
              <a:tr h="385515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One-Way Shear</a:t>
                      </a:r>
                      <a:endParaRPr lang="en-US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426" marR="1084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73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426" marR="1084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RAM Concept</a:t>
                      </a:r>
                      <a:endParaRPr lang="en-US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426" marR="1084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/>
                          <a:ea typeface="Calibri"/>
                          <a:cs typeface="Times New Roman"/>
                        </a:rPr>
                        <a:t>Hand Calculations</a:t>
                      </a:r>
                      <a:endParaRPr lang="en-US" sz="1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426" marR="1084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 Difference</a:t>
                      </a:r>
                      <a:endParaRPr lang="en-US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426" marR="1084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</a:tr>
              <a:tr h="39655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Max Shear Demand</a:t>
                      </a:r>
                    </a:p>
                  </a:txBody>
                  <a:tcPr marL="108426" marR="1084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143.1 K</a:t>
                      </a:r>
                    </a:p>
                  </a:txBody>
                  <a:tcPr marL="108426" marR="1084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143.1 K</a:t>
                      </a:r>
                    </a:p>
                  </a:txBody>
                  <a:tcPr marL="108426" marR="1084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0%</a:t>
                      </a:r>
                    </a:p>
                  </a:txBody>
                  <a:tcPr marL="108426" marR="1084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417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Max Capacity</a:t>
                      </a:r>
                    </a:p>
                  </a:txBody>
                  <a:tcPr marL="108426" marR="1084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302.6K</a:t>
                      </a:r>
                    </a:p>
                  </a:txBody>
                  <a:tcPr marL="108426" marR="1084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278.4 K</a:t>
                      </a:r>
                    </a:p>
                  </a:txBody>
                  <a:tcPr marL="108426" marR="1084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8%</a:t>
                      </a:r>
                    </a:p>
                  </a:txBody>
                  <a:tcPr marL="108426" marR="1084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186617"/>
              </p:ext>
            </p:extLst>
          </p:nvPr>
        </p:nvGraphicFramePr>
        <p:xfrm>
          <a:off x="9288079" y="3481863"/>
          <a:ext cx="8855843" cy="1783019"/>
        </p:xfrm>
        <a:graphic>
          <a:graphicData uri="http://schemas.openxmlformats.org/drawingml/2006/table">
            <a:tbl>
              <a:tblPr firstRow="1" firstCol="1" bandRow="1"/>
              <a:tblGrid>
                <a:gridCol w="2119814"/>
                <a:gridCol w="2323292"/>
                <a:gridCol w="2483240"/>
                <a:gridCol w="1929497"/>
              </a:tblGrid>
              <a:tr h="388734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Two-Way Shear</a:t>
                      </a:r>
                      <a:endParaRPr lang="en-US" sz="2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01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RAM Concept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Hand Calculations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 Difference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</a:tr>
              <a:tr h="5831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Max Shear Demand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284.6 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280 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1.6%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44542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Max Capacity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189.7 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189.9 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0.1%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</a:tbl>
          </a:graphicData>
        </a:graphic>
      </p:graphicFrame>
      <p:sp>
        <p:nvSpPr>
          <p:cNvPr id="14" name="Rectangle 13">
            <a:hlinkClick r:id="rId3" action="ppaction://hlinksldjump"/>
          </p:cNvPr>
          <p:cNvSpPr/>
          <p:nvPr/>
        </p:nvSpPr>
        <p:spPr>
          <a:xfrm>
            <a:off x="3832652" y="2959444"/>
            <a:ext cx="3037705" cy="939113"/>
          </a:xfrm>
          <a:prstGeom prst="rect">
            <a:avLst/>
          </a:prstGeom>
          <a:solidFill>
            <a:srgbClr val="9933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Return to Appendix Index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77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897600" y="96012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Balancing the Tendons 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87465" y="1643454"/>
            <a:ext cx="76570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Balancing Load = weight of design strip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Lower Limit = 50% of design strip weight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Upper Limit = 125% of design strip weight </a:t>
            </a:r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3832652" y="2959444"/>
            <a:ext cx="3037705" cy="939113"/>
          </a:xfrm>
          <a:prstGeom prst="rect">
            <a:avLst/>
          </a:prstGeom>
          <a:solidFill>
            <a:srgbClr val="9933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Return to Appendix Index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76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496425" y="287940"/>
            <a:ext cx="8439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Two-way System Deflections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87465" y="1643454"/>
            <a:ext cx="765707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ECR in RAM Concept:</a:t>
            </a:r>
          </a:p>
          <a:p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Default ECR = 3.35 (ACI209)</a:t>
            </a:r>
          </a:p>
          <a:p>
            <a:pPr lvl="1">
              <a:buFont typeface="Arial" pitchFamily="34" charset="0"/>
              <a:buChar char="•"/>
            </a:pPr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To account for cracking RAM Concept 	uses a conservative approach:</a:t>
            </a:r>
          </a:p>
          <a:p>
            <a:pPr lvl="1"/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3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New ECR = ECR * (M</a:t>
            </a:r>
            <a:r>
              <a:rPr lang="en-US" sz="3200" baseline="-250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service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/</a:t>
            </a:r>
            <a:r>
              <a:rPr lang="en-US" sz="3200" dirty="0" err="1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M</a:t>
            </a:r>
            <a:r>
              <a:rPr lang="en-US" sz="3200" baseline="-25000" dirty="0" err="1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crack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764765" y="1812082"/>
            <a:ext cx="765707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Initial ECR Adjustment:</a:t>
            </a:r>
          </a:p>
          <a:p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ACI318-11</a:t>
            </a:r>
          </a:p>
          <a:p>
            <a:pPr lvl="2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Initial factor = 1</a:t>
            </a:r>
          </a:p>
          <a:p>
            <a:pPr lvl="2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Long term factor = 2  (5 + Years w/ no compression reinforcement)</a:t>
            </a:r>
          </a:p>
          <a:p>
            <a:pPr lvl="2"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Adjusted ECR = 3</a:t>
            </a:r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3832652" y="2959444"/>
            <a:ext cx="3037705" cy="939113"/>
          </a:xfrm>
          <a:prstGeom prst="rect">
            <a:avLst/>
          </a:prstGeom>
          <a:solidFill>
            <a:srgbClr val="9933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Return to Appendix Index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496425" y="287940"/>
            <a:ext cx="8439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Two-way System Deflections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887465" y="1643454"/>
                <a:ext cx="7657070" cy="3214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en-US" sz="3200" dirty="0" smtClean="0">
                    <a:solidFill>
                      <a:schemeClr val="bg1">
                        <a:lumMod val="65000"/>
                      </a:schemeClr>
                    </a:solidFill>
                    <a:latin typeface="Garamond" pitchFamily="18" charset="0"/>
                    <a:ea typeface="Batang" pitchFamily="18" charset="-127"/>
                    <a:cs typeface="Angsana New" pitchFamily="18" charset="-34"/>
                  </a:rPr>
                  <a:t> Trial 1: Weighted Average</a:t>
                </a:r>
              </a:p>
              <a:p>
                <a:pPr>
                  <a:buFont typeface="Arial" pitchFamily="34" charset="0"/>
                  <a:buChar char="•"/>
                </a:pPr>
                <a:endParaRPr lang="en-US" sz="3200" dirty="0">
                  <a:solidFill>
                    <a:schemeClr val="bg1">
                      <a:lumMod val="65000"/>
                    </a:schemeClr>
                  </a:solidFill>
                  <a:latin typeface="Garamond" pitchFamily="18" charset="0"/>
                  <a:ea typeface="Batang" pitchFamily="18" charset="-127"/>
                  <a:cs typeface="Angsana New" pitchFamily="18" charset="-34"/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  <m:t>𝐿𝑖𝑣𝑒</m:t>
                        </m:r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  <m:t>𝐿𝑜𝑎𝑑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  <m:t>𝐿𝑖𝑣𝑒</m:t>
                        </m:r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  <m:t>𝐿𝑜𝑎𝑑</m:t>
                        </m:r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  <m:t>𝐷𝑒𝑎𝑑</m:t>
                        </m:r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  <m:t>𝐿𝑜𝑎𝑑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  <a:ea typeface="Batang" pitchFamily="18" charset="-127"/>
                        <a:cs typeface="Angsana New" pitchFamily="18" charset="-34"/>
                      </a:rPr>
                      <m:t>(1.6)+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  <m:t>𝐷𝑒𝑎𝑑</m:t>
                        </m:r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  <m:t>𝐿𝑜𝑎𝑑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  <m:t>𝐿𝑖𝑣𝑒</m:t>
                        </m:r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  <m:t>𝐿𝑜𝑎𝑑</m:t>
                        </m:r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  <m:t>+</m:t>
                        </m:r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  <m:t>𝐷𝑒𝑎𝑑</m:t>
                        </m:r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  <m:t>𝐿𝑜𝑎𝑑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chemeClr val="bg1">
                        <a:lumMod val="65000"/>
                      </a:schemeClr>
                    </a:solidFill>
                    <a:latin typeface="Garamond" pitchFamily="18" charset="0"/>
                    <a:ea typeface="Batang" pitchFamily="18" charset="-127"/>
                    <a:cs typeface="Angsana New" pitchFamily="18" charset="-34"/>
                  </a:rPr>
                  <a:t> (</a:t>
                </a:r>
                <a:r>
                  <a:rPr lang="en-US" sz="2400" dirty="0" smtClean="0">
                    <a:solidFill>
                      <a:schemeClr val="bg1">
                        <a:lumMod val="65000"/>
                      </a:schemeClr>
                    </a:solidFill>
                    <a:latin typeface="Garamond" pitchFamily="18" charset="0"/>
                    <a:ea typeface="Batang" pitchFamily="18" charset="-127"/>
                    <a:cs typeface="Angsana New" pitchFamily="18" charset="-34"/>
                  </a:rPr>
                  <a:t>ECR</a:t>
                </a:r>
                <a:r>
                  <a:rPr lang="en-US" sz="3200" dirty="0" smtClean="0">
                    <a:solidFill>
                      <a:schemeClr val="bg1">
                        <a:lumMod val="65000"/>
                      </a:schemeClr>
                    </a:solidFill>
                    <a:latin typeface="Garamond" pitchFamily="18" charset="0"/>
                    <a:ea typeface="Batang" pitchFamily="18" charset="-127"/>
                    <a:cs typeface="Angsana New" pitchFamily="18" charset="-34"/>
                  </a:rPr>
                  <a:t>)</a:t>
                </a:r>
              </a:p>
              <a:p>
                <a:pPr lvl="1"/>
                <a:endParaRPr lang="en-US" sz="3200" dirty="0">
                  <a:solidFill>
                    <a:schemeClr val="bg1">
                      <a:lumMod val="65000"/>
                    </a:schemeClr>
                  </a:solidFill>
                  <a:latin typeface="Garamond" pitchFamily="18" charset="0"/>
                  <a:ea typeface="Batang" pitchFamily="18" charset="-127"/>
                  <a:cs typeface="Angsana New" pitchFamily="18" charset="-34"/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  <m:t>80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  <m:t>80+141.5</m:t>
                        </m:r>
                      </m:den>
                    </m:f>
                    <m:r>
                      <a:rPr lang="en-US" sz="24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/>
                        <a:ea typeface="Batang" pitchFamily="18" charset="-127"/>
                        <a:cs typeface="Angsana New" pitchFamily="18" charset="-34"/>
                      </a:rPr>
                      <m:t>(1.6)+ </m:t>
                    </m:r>
                    <m:f>
                      <m:fPr>
                        <m:ctrlPr>
                          <a:rPr lang="en-US" sz="24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  <m:t>141.5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ea typeface="Batang" pitchFamily="18" charset="-127"/>
                            <a:cs typeface="Angsana New" pitchFamily="18" charset="-34"/>
                          </a:rPr>
                          <m:t>80+141.5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>
                        <a:lumMod val="65000"/>
                      </a:schemeClr>
                    </a:solidFill>
                    <a:latin typeface="Garamond" pitchFamily="18" charset="0"/>
                    <a:ea typeface="Batang" pitchFamily="18" charset="-127"/>
                    <a:cs typeface="Angsana New" pitchFamily="18" charset="-34"/>
                  </a:rPr>
                  <a:t> </a:t>
                </a:r>
                <a:r>
                  <a:rPr lang="en-US" sz="4000" dirty="0" smtClean="0">
                    <a:solidFill>
                      <a:schemeClr val="bg1">
                        <a:lumMod val="65000"/>
                      </a:schemeClr>
                    </a:solidFill>
                    <a:latin typeface="Garamond" pitchFamily="18" charset="0"/>
                    <a:ea typeface="Batang" pitchFamily="18" charset="-127"/>
                    <a:cs typeface="Angsana New" pitchFamily="18" charset="-34"/>
                  </a:rPr>
                  <a:t>(</a:t>
                </a:r>
                <a:r>
                  <a:rPr lang="en-US" sz="2400" dirty="0">
                    <a:solidFill>
                      <a:schemeClr val="bg1">
                        <a:lumMod val="65000"/>
                      </a:schemeClr>
                    </a:solidFill>
                    <a:latin typeface="Garamond" pitchFamily="18" charset="0"/>
                    <a:ea typeface="Batang" pitchFamily="18" charset="-127"/>
                    <a:cs typeface="Angsana New" pitchFamily="18" charset="-34"/>
                  </a:rPr>
                  <a:t>3</a:t>
                </a:r>
                <a:r>
                  <a:rPr lang="en-US" sz="4000" dirty="0" smtClean="0">
                    <a:solidFill>
                      <a:schemeClr val="bg1">
                        <a:lumMod val="65000"/>
                      </a:schemeClr>
                    </a:solidFill>
                    <a:latin typeface="Garamond" pitchFamily="18" charset="0"/>
                    <a:ea typeface="Batang" pitchFamily="18" charset="-127"/>
                    <a:cs typeface="Angsana New" pitchFamily="18" charset="-34"/>
                  </a:rPr>
                  <a:t>) </a:t>
                </a:r>
                <a:r>
                  <a:rPr lang="en-US" sz="2800" dirty="0" smtClean="0">
                    <a:solidFill>
                      <a:schemeClr val="bg1">
                        <a:lumMod val="65000"/>
                      </a:schemeClr>
                    </a:solidFill>
                    <a:latin typeface="Garamond" pitchFamily="18" charset="0"/>
                    <a:ea typeface="Batang" pitchFamily="18" charset="-127"/>
                    <a:cs typeface="Angsana New" pitchFamily="18" charset="-34"/>
                  </a:rPr>
                  <a:t>= 2.5</a:t>
                </a:r>
                <a:endParaRPr lang="en-US" sz="2800" dirty="0">
                  <a:solidFill>
                    <a:schemeClr val="bg1">
                      <a:lumMod val="65000"/>
                    </a:schemeClr>
                  </a:solidFill>
                  <a:latin typeface="Garamond" pitchFamily="18" charset="0"/>
                  <a:ea typeface="Batang" pitchFamily="18" charset="-127"/>
                  <a:cs typeface="Angsana New" pitchFamily="18" charset="-34"/>
                </a:endParaRPr>
              </a:p>
              <a:p>
                <a:pPr lvl="1"/>
                <a:endParaRPr lang="en-US" sz="3200" dirty="0" smtClean="0">
                  <a:solidFill>
                    <a:schemeClr val="bg1">
                      <a:lumMod val="65000"/>
                    </a:schemeClr>
                  </a:solidFill>
                  <a:latin typeface="Garamond" pitchFamily="18" charset="0"/>
                  <a:ea typeface="Batang" pitchFamily="18" charset="-127"/>
                  <a:cs typeface="Angsana New" pitchFamily="18" charset="-34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7465" y="1643454"/>
                <a:ext cx="7657070" cy="3214983"/>
              </a:xfrm>
              <a:prstGeom prst="rect">
                <a:avLst/>
              </a:prstGeom>
              <a:blipFill rotWithShape="1">
                <a:blip r:embed="rId3"/>
                <a:stretch>
                  <a:fillRect l="-1831" t="-2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754816"/>
              </p:ext>
            </p:extLst>
          </p:nvPr>
        </p:nvGraphicFramePr>
        <p:xfrm>
          <a:off x="9887466" y="4858437"/>
          <a:ext cx="8048109" cy="1393774"/>
        </p:xfrm>
        <a:graphic>
          <a:graphicData uri="http://schemas.openxmlformats.org/drawingml/2006/table">
            <a:tbl>
              <a:tblPr firstRow="1" firstCol="1" bandRow="1"/>
              <a:tblGrid>
                <a:gridCol w="1489491"/>
                <a:gridCol w="2038251"/>
                <a:gridCol w="1786692"/>
                <a:gridCol w="1200150"/>
                <a:gridCol w="1533525"/>
              </a:tblGrid>
              <a:tr h="7271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Span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Length </a:t>
                      </a: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(FT)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Deflection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L/?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Pass/Fail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</a:tr>
              <a:tr h="6665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5D - 6D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31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1.27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0.775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Fail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4D3B"/>
                    </a:soli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8726665" y="1643454"/>
            <a:ext cx="76570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Trial 2: Compression Reinforcement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Compression reinforcement changes the 	long term deflection factor</a:t>
            </a:r>
          </a:p>
          <a:p>
            <a:pPr lvl="1"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Based on trial runs in RAM Concept an 	ECR &lt; 1 from compression 	reinforcement would be required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  <a:sym typeface="Wingdings" panose="05000000000000000000" pitchFamily="2" charset="2"/>
              </a:rPr>
              <a:t> 	Unrealistic!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3832652" y="2959444"/>
            <a:ext cx="3037705" cy="939113"/>
          </a:xfrm>
          <a:prstGeom prst="rect">
            <a:avLst/>
          </a:prstGeom>
          <a:solidFill>
            <a:srgbClr val="9933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Return to Appendix Index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0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-95250"/>
            <a:ext cx="27432000" cy="703880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Existing Gravity System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4" t="26777" r="18856" b="36567"/>
          <a:stretch/>
        </p:blipFill>
        <p:spPr bwMode="auto">
          <a:xfrm>
            <a:off x="19202401" y="189210"/>
            <a:ext cx="8015514" cy="4912964"/>
          </a:xfrm>
          <a:prstGeom prst="rect">
            <a:avLst/>
          </a:prstGeom>
          <a:noFill/>
          <a:ln w="57150">
            <a:solidFill>
              <a:srgbClr val="99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13557" y="1307842"/>
            <a:ext cx="827902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Spread/Strip Footings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Temporary-Leave-In-Place Retaining Wall System</a:t>
            </a:r>
          </a:p>
          <a:p>
            <a:pPr>
              <a:buFont typeface="Arial" pitchFamily="34" charset="0"/>
              <a:buChar char="•"/>
            </a:pPr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Composite Steel Floor Framing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2” 18 ga. Metal Decking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4 ½” NWC Topping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3 ½” x ¾” Studs </a:t>
            </a:r>
          </a:p>
          <a:p>
            <a:pPr lvl="1">
              <a:buFont typeface="Arial" pitchFamily="34" charset="0"/>
              <a:buChar char="•"/>
            </a:pPr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Wide Flange Members</a:t>
            </a:r>
          </a:p>
          <a:p>
            <a:pPr>
              <a:buFont typeface="Arial" pitchFamily="34" charset="0"/>
              <a:buChar char="•"/>
            </a:pPr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Typical Bay Size: 25’-4” x 25’-4”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9431000" y="990600"/>
            <a:ext cx="2133600" cy="0"/>
          </a:xfrm>
          <a:prstGeom prst="straightConnector1">
            <a:avLst/>
          </a:prstGeom>
          <a:ln w="38100">
            <a:solidFill>
              <a:srgbClr val="00A4DE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1564600" y="990600"/>
            <a:ext cx="1905000" cy="0"/>
          </a:xfrm>
          <a:prstGeom prst="straightConnector1">
            <a:avLst/>
          </a:prstGeom>
          <a:ln w="38100">
            <a:solidFill>
              <a:srgbClr val="00A4DE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6517600" y="1417291"/>
            <a:ext cx="0" cy="1630709"/>
          </a:xfrm>
          <a:prstGeom prst="straightConnector1">
            <a:avLst/>
          </a:prstGeom>
          <a:ln w="38100">
            <a:solidFill>
              <a:srgbClr val="00A4DE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6517600" y="3048000"/>
            <a:ext cx="0" cy="1676400"/>
          </a:xfrm>
          <a:prstGeom prst="straightConnector1">
            <a:avLst/>
          </a:prstGeom>
          <a:ln w="38100">
            <a:solidFill>
              <a:srgbClr val="00A4DE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9888200" y="381000"/>
            <a:ext cx="1257300" cy="477054"/>
          </a:xfrm>
          <a:prstGeom prst="rect">
            <a:avLst/>
          </a:prstGeom>
          <a:solidFill>
            <a:schemeClr val="bg1"/>
          </a:solidFill>
          <a:ln w="28575">
            <a:solidFill>
              <a:srgbClr val="00A4D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31’-0”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945600" y="381000"/>
            <a:ext cx="1257300" cy="477054"/>
          </a:xfrm>
          <a:prstGeom prst="rect">
            <a:avLst/>
          </a:prstGeom>
          <a:solidFill>
            <a:schemeClr val="bg1"/>
          </a:solidFill>
          <a:ln w="28575">
            <a:solidFill>
              <a:srgbClr val="00A4D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27’-</a:t>
            </a:r>
            <a:r>
              <a:rPr lang="en-US" sz="2500" dirty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4</a:t>
            </a:r>
            <a:r>
              <a:rPr lang="en-US" sz="2500" dirty="0" smtClean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5" name="TextBox 24"/>
          <p:cNvSpPr txBox="1"/>
          <p:nvPr/>
        </p:nvSpPr>
        <p:spPr>
          <a:xfrm rot="5400000">
            <a:off x="26384652" y="2056998"/>
            <a:ext cx="1047750" cy="477054"/>
          </a:xfrm>
          <a:prstGeom prst="rect">
            <a:avLst/>
          </a:prstGeom>
          <a:solidFill>
            <a:schemeClr val="bg1"/>
          </a:solidFill>
          <a:ln w="28575">
            <a:solidFill>
              <a:srgbClr val="00A4D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25’-</a:t>
            </a:r>
            <a:r>
              <a:rPr lang="en-US" sz="2500" dirty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4</a:t>
            </a:r>
            <a:r>
              <a:rPr lang="en-US" sz="2500" dirty="0" smtClean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6" name="TextBox 25"/>
          <p:cNvSpPr txBox="1"/>
          <p:nvPr/>
        </p:nvSpPr>
        <p:spPr>
          <a:xfrm rot="5400000">
            <a:off x="26384652" y="3657198"/>
            <a:ext cx="1047750" cy="477054"/>
          </a:xfrm>
          <a:prstGeom prst="rect">
            <a:avLst/>
          </a:prstGeom>
          <a:solidFill>
            <a:schemeClr val="bg1"/>
          </a:solidFill>
          <a:ln w="28575">
            <a:solidFill>
              <a:srgbClr val="00A4D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25’-</a:t>
            </a:r>
            <a:r>
              <a:rPr lang="en-US" sz="2500" dirty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4</a:t>
            </a:r>
            <a:r>
              <a:rPr lang="en-US" sz="2500" dirty="0" smtClean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774400" y="381000"/>
            <a:ext cx="1257300" cy="477054"/>
          </a:xfrm>
          <a:prstGeom prst="rect">
            <a:avLst/>
          </a:prstGeom>
          <a:solidFill>
            <a:schemeClr val="bg1"/>
          </a:solidFill>
          <a:ln w="28575">
            <a:solidFill>
              <a:srgbClr val="00A4D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25’-</a:t>
            </a:r>
            <a:r>
              <a:rPr lang="en-US" sz="2500" dirty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4</a:t>
            </a:r>
            <a:r>
              <a:rPr lang="en-US" sz="2500" dirty="0" smtClean="0"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3469600" y="990600"/>
            <a:ext cx="1752600" cy="0"/>
          </a:xfrm>
          <a:prstGeom prst="straightConnector1">
            <a:avLst/>
          </a:prstGeom>
          <a:ln w="38100">
            <a:solidFill>
              <a:srgbClr val="00A4DE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34" t="31214" r="21113" b="14653"/>
          <a:stretch/>
        </p:blipFill>
        <p:spPr bwMode="auto">
          <a:xfrm>
            <a:off x="18615944" y="990600"/>
            <a:ext cx="7825456" cy="5029200"/>
          </a:xfrm>
          <a:prstGeom prst="rect">
            <a:avLst/>
          </a:prstGeom>
          <a:noFill/>
          <a:ln w="57150">
            <a:solidFill>
              <a:srgbClr val="99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9762572" y="4301124"/>
            <a:ext cx="2463800" cy="1463304"/>
          </a:xfrm>
          <a:prstGeom prst="rect">
            <a:avLst/>
          </a:prstGeom>
          <a:noFill/>
          <a:ln>
            <a:solidFill>
              <a:srgbClr val="00A4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286000" y="1120200"/>
            <a:ext cx="6781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Statistics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Gravity System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226372" y="6019451"/>
            <a:ext cx="4727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Images from Construction Documents 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9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1852E-6 0 L -0.07923 0.28889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64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496425" y="287940"/>
            <a:ext cx="8439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Two-way System Deflections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87465" y="1643454"/>
            <a:ext cx="7657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Trial 3: Drop Panel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First size: 6’ x 6’ x 6”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691850"/>
              </p:ext>
            </p:extLst>
          </p:nvPr>
        </p:nvGraphicFramePr>
        <p:xfrm>
          <a:off x="9915842" y="3219845"/>
          <a:ext cx="8019732" cy="3200004"/>
        </p:xfrm>
        <a:graphic>
          <a:graphicData uri="http://schemas.openxmlformats.org/drawingml/2006/table">
            <a:tbl>
              <a:tblPr firstRow="1" firstCol="1" bandRow="1"/>
              <a:tblGrid>
                <a:gridCol w="1484239"/>
                <a:gridCol w="2031064"/>
                <a:gridCol w="1485339"/>
                <a:gridCol w="1287294"/>
                <a:gridCol w="1731796"/>
              </a:tblGrid>
              <a:tr h="5731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Span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Length </a:t>
                      </a: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(FT)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Deflection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L/480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Pass/Fail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</a:tr>
              <a:tr h="5253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5D - 6D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31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0.775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Fail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4D3B"/>
                    </a:solidFill>
                  </a:tcPr>
                </a:tc>
              </a:tr>
              <a:tr h="5253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6D - 7D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27.33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0.669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0.683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253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5E - 6D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1.07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Fail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4D3B"/>
                    </a:solidFill>
                  </a:tcPr>
                </a:tc>
              </a:tr>
              <a:tr h="5253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6E - 7D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37.33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0.971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0.933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Fail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4D3B"/>
                    </a:solidFill>
                  </a:tcPr>
                </a:tc>
              </a:tr>
              <a:tr h="5253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5C - 6D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1.04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Fail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4D3B"/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8612365" y="2135275"/>
            <a:ext cx="765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Second size: 7’ x 7’ x 6”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920360"/>
              </p:ext>
            </p:extLst>
          </p:nvPr>
        </p:nvGraphicFramePr>
        <p:xfrm>
          <a:off x="18498344" y="3219845"/>
          <a:ext cx="8019732" cy="3200004"/>
        </p:xfrm>
        <a:graphic>
          <a:graphicData uri="http://schemas.openxmlformats.org/drawingml/2006/table">
            <a:tbl>
              <a:tblPr firstRow="1" firstCol="1" bandRow="1"/>
              <a:tblGrid>
                <a:gridCol w="1484239"/>
                <a:gridCol w="2031064"/>
                <a:gridCol w="1485339"/>
                <a:gridCol w="1287294"/>
                <a:gridCol w="1731796"/>
              </a:tblGrid>
              <a:tr h="5731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Span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Length </a:t>
                      </a: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(FT)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Deflection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L/480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Pass/Fail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</a:tr>
              <a:tr h="5253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5D - 6D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31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0.955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0.775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Fail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4D3B"/>
                    </a:solidFill>
                  </a:tcPr>
                </a:tc>
              </a:tr>
              <a:tr h="5253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6D - 7D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27.33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0.592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0.683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253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5E - 6D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1.03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Fail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4D3B"/>
                    </a:solidFill>
                  </a:tcPr>
                </a:tc>
              </a:tr>
              <a:tr h="5253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6E - 7D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37.33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0.92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0.933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253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5C - 6D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0.986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3832652" y="2959444"/>
            <a:ext cx="3037705" cy="939113"/>
          </a:xfrm>
          <a:prstGeom prst="rect">
            <a:avLst/>
          </a:prstGeom>
          <a:solidFill>
            <a:srgbClr val="9933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Return to Appendix Index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46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496425" y="287940"/>
            <a:ext cx="8439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Two-way System Deflections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87465" y="1643454"/>
            <a:ext cx="7657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Trial 4: Larger Drop Panel or Shallow Beam 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D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rop Panel: 8’ x 8’ x 6”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358707"/>
              </p:ext>
            </p:extLst>
          </p:nvPr>
        </p:nvGraphicFramePr>
        <p:xfrm>
          <a:off x="9915842" y="3219845"/>
          <a:ext cx="8019732" cy="3200004"/>
        </p:xfrm>
        <a:graphic>
          <a:graphicData uri="http://schemas.openxmlformats.org/drawingml/2006/table">
            <a:tbl>
              <a:tblPr firstRow="1" firstCol="1" bandRow="1"/>
              <a:tblGrid>
                <a:gridCol w="1484239"/>
                <a:gridCol w="2031064"/>
                <a:gridCol w="1485339"/>
                <a:gridCol w="1287294"/>
                <a:gridCol w="1731796"/>
              </a:tblGrid>
              <a:tr h="5731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Span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Length </a:t>
                      </a: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(FT)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Deflection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L/480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Pass/Fail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</a:tr>
              <a:tr h="5253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5D - 6D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31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0.943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0.775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Fail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4D3B"/>
                    </a:solidFill>
                  </a:tcPr>
                </a:tc>
              </a:tr>
              <a:tr h="5253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6D - 7D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27.33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0.614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0.683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253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5E - 6D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1.02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Fail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4D3B"/>
                    </a:solidFill>
                  </a:tcPr>
                </a:tc>
              </a:tr>
              <a:tr h="5253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6E - 7D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37.33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0.943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0.933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Fail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4D3B"/>
                    </a:solidFill>
                  </a:tcPr>
                </a:tc>
              </a:tr>
              <a:tr h="5253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5C - 6D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0.974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8612365" y="2135275"/>
            <a:ext cx="7657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Shallow Beam: 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7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’ x 7’ x 4”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161414"/>
              </p:ext>
            </p:extLst>
          </p:nvPr>
        </p:nvGraphicFramePr>
        <p:xfrm>
          <a:off x="18498344" y="3219845"/>
          <a:ext cx="8019732" cy="3200004"/>
        </p:xfrm>
        <a:graphic>
          <a:graphicData uri="http://schemas.openxmlformats.org/drawingml/2006/table">
            <a:tbl>
              <a:tblPr firstRow="1" firstCol="1" bandRow="1"/>
              <a:tblGrid>
                <a:gridCol w="1484239"/>
                <a:gridCol w="2031064"/>
                <a:gridCol w="1485339"/>
                <a:gridCol w="1287294"/>
                <a:gridCol w="1731796"/>
              </a:tblGrid>
              <a:tr h="5731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Span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Length </a:t>
                      </a: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(FT)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Deflection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L/480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Pass/Fail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</a:tr>
              <a:tr h="5253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5D - 6D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31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0.709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0.775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Pass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253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6D - 7D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27.33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0.511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0.683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253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5E - 6D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0.875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253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6E - 7D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37.33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0.817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0.933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253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5C - 6D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0.827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1.0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3832652" y="2959444"/>
            <a:ext cx="3037705" cy="939113"/>
          </a:xfrm>
          <a:prstGeom prst="rect">
            <a:avLst/>
          </a:prstGeom>
          <a:solidFill>
            <a:srgbClr val="9933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Return to Appendix Index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12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897600" y="96012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PT System Deflections 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96400" y="1371600"/>
            <a:ext cx="8991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ACI318-11 Section 9.5.2.5: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Long term deflection factor of 5 or more years= 2</a:t>
            </a:r>
          </a:p>
          <a:p>
            <a:pPr lvl="1"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Sustained loads = DL + SW + portion of LL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30% sustained LL for commercial building 	occupancies of office and residential 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SW DL not counted in instantaneous deflections due 	to these deflections happening prior to the 	attachment of non-structural elements   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593594" y="1371600"/>
            <a:ext cx="73906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Total Deflection</a:t>
            </a:r>
          </a:p>
          <a:p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/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=Service instantaneous + Long term</a:t>
            </a:r>
          </a:p>
          <a:p>
            <a:pPr lvl="1"/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/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=(SID +LL) +2(SW DL + SID+0.3LL)</a:t>
            </a:r>
          </a:p>
          <a:p>
            <a:pPr lvl="1"/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/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=2(SW DL) + 3(SID) + 1.6(LL)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18" name="Rectangle 17">
            <a:hlinkClick r:id="rId3" action="ppaction://hlinksldjump"/>
          </p:cNvPr>
          <p:cNvSpPr/>
          <p:nvPr/>
        </p:nvSpPr>
        <p:spPr>
          <a:xfrm>
            <a:off x="3832652" y="2959444"/>
            <a:ext cx="3037705" cy="939113"/>
          </a:xfrm>
          <a:prstGeom prst="rect">
            <a:avLst/>
          </a:prstGeom>
          <a:solidFill>
            <a:srgbClr val="9933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Return to Appendix Index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61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897600" y="96012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563100" y="287940"/>
            <a:ext cx="826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Edge Deflections: Two-way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554700" y="265836"/>
            <a:ext cx="826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Edge Deflections: PT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599792"/>
              </p:ext>
            </p:extLst>
          </p:nvPr>
        </p:nvGraphicFramePr>
        <p:xfrm>
          <a:off x="9382701" y="1514118"/>
          <a:ext cx="8628498" cy="3737079"/>
        </p:xfrm>
        <a:graphic>
          <a:graphicData uri="http://schemas.openxmlformats.org/drawingml/2006/table">
            <a:tbl>
              <a:tblPr firstRow="1" firstCol="1" bandRow="1"/>
              <a:tblGrid>
                <a:gridCol w="791605"/>
                <a:gridCol w="1352688"/>
                <a:gridCol w="1309194"/>
                <a:gridCol w="1409232"/>
                <a:gridCol w="1378785"/>
                <a:gridCol w="1017778"/>
                <a:gridCol w="1369216"/>
              </a:tblGrid>
              <a:tr h="7515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Span</a:t>
                      </a:r>
                    </a:p>
                  </a:txBody>
                  <a:tcPr marL="93949" marR="93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Span Length (FT)</a:t>
                      </a:r>
                    </a:p>
                  </a:txBody>
                  <a:tcPr marL="93949" marR="93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Initial Deflections (in)</a:t>
                      </a: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Final Deflections (in)</a:t>
                      </a:r>
                    </a:p>
                  </a:txBody>
                  <a:tcPr marL="93949" marR="93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Sustained Deflections (in)</a:t>
                      </a: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L/600  (in)</a:t>
                      </a:r>
                    </a:p>
                  </a:txBody>
                  <a:tcPr marL="93949" marR="93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Pass/Fail</a:t>
                      </a:r>
                    </a:p>
                  </a:txBody>
                  <a:tcPr marL="93949" marR="939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</a:tr>
              <a:tr h="2296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3C-D3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25.33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0.018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0.19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0.17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0.51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Pass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96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D3-E3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25.33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0.016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0.18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0.16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0.51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Pass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96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3E-4E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25.33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0.037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0.31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0.27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0.51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Pass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96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4E-5E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25.33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0.059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0.55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0.49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0.51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Pass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96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5E-6E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31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0.044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0.52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0.48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0.62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Pass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96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6E-7E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27.33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0.020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0.35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0.33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0.55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Pass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96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7E-8E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25.33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0.007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0.18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0.17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0.51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Pass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96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9D-9C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23.33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0.000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0.03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0.03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0.47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Pass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96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9C-8C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12.67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0.000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0.10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0.10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0.25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Pass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96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8B-7B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25.33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0.060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0.50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0.44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0.51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Pass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96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6C-5C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31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0.045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0.53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0.49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0.62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Pass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96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5C-4C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25.33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0.059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0.56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0.50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0.51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Pass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96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4C-3C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25.33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0.029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0.23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0.20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0.51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Pass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949" marR="9394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829586"/>
              </p:ext>
            </p:extLst>
          </p:nvPr>
        </p:nvGraphicFramePr>
        <p:xfrm>
          <a:off x="18754725" y="1512356"/>
          <a:ext cx="7772400" cy="3678769"/>
        </p:xfrm>
        <a:graphic>
          <a:graphicData uri="http://schemas.openxmlformats.org/drawingml/2006/table">
            <a:tbl>
              <a:tblPr firstRow="1" firstCol="1" bandRow="1"/>
              <a:tblGrid>
                <a:gridCol w="1299953"/>
                <a:gridCol w="1902830"/>
                <a:gridCol w="2241948"/>
                <a:gridCol w="1318793"/>
                <a:gridCol w="1008876"/>
              </a:tblGrid>
              <a:tr h="7069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Span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Span Length (FT)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Deflections (in)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L/600  (in)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Pass/Fail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5ECE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3C-D3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25.33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0.14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0.51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D3-E3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25.33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0.13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0.51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3E-4E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25.33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0.21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0.51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4E-5E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25.33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0.47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0.51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5E-6E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0.32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0.62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6E-7E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27.33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0.21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0.55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7E-8E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25.33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0.21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0.51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9D-9C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23.33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0.03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0.47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9C-8C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12.67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0.03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0.25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8B-7B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25.33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0.23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0.51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6C-5C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31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0.37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0.62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5C-4C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25.33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0.50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0.51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4C-3C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25.33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0.25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0.51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Pass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543" marR="795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4224000" y="1512356"/>
            <a:ext cx="1409700" cy="37388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1971000" y="1514118"/>
            <a:ext cx="2209800" cy="36770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rId3" action="ppaction://hlinksldjump"/>
          </p:cNvPr>
          <p:cNvSpPr/>
          <p:nvPr/>
        </p:nvSpPr>
        <p:spPr>
          <a:xfrm>
            <a:off x="3832652" y="2959444"/>
            <a:ext cx="3037705" cy="939113"/>
          </a:xfrm>
          <a:prstGeom prst="rect">
            <a:avLst/>
          </a:prstGeom>
          <a:solidFill>
            <a:srgbClr val="9933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Return to Appendix Index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1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Water Path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258800" y="1395710"/>
            <a:ext cx="48768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>
                <a:solidFill>
                  <a:srgbClr val="00B050"/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1. Top Soil</a:t>
            </a:r>
          </a:p>
          <a:p>
            <a:pPr lvl="1"/>
            <a:endParaRPr lang="en-US" sz="2800" dirty="0">
              <a:solidFill>
                <a:srgbClr val="00B050"/>
              </a:solidFill>
              <a:latin typeface="Calibri" panose="020F0502020204030204" pitchFamily="34" charset="0"/>
              <a:ea typeface="Batang" pitchFamily="18" charset="-127"/>
              <a:cs typeface="Angsana New" pitchFamily="18" charset="-34"/>
            </a:endParaRPr>
          </a:p>
          <a:p>
            <a:pPr lvl="1"/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2. Compacting Clay</a:t>
            </a:r>
          </a:p>
          <a:p>
            <a:pPr lvl="1"/>
            <a:endParaRPr lang="en-US" sz="28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Batang" pitchFamily="18" charset="-127"/>
              <a:cs typeface="Angsana New" pitchFamily="18" charset="-34"/>
            </a:endParaRPr>
          </a:p>
          <a:p>
            <a:pPr lvl="1"/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3. Backfill </a:t>
            </a:r>
          </a:p>
          <a:p>
            <a:pPr lvl="1"/>
            <a:endParaRPr lang="en-US" sz="3200" dirty="0" smtClean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Batang" pitchFamily="18" charset="-127"/>
              <a:cs typeface="Angsana New" pitchFamily="18" charset="-34"/>
            </a:endParaRPr>
          </a:p>
          <a:p>
            <a:pPr lvl="1"/>
            <a:r>
              <a:rPr lang="en-US" sz="2800" dirty="0" smtClean="0">
                <a:solidFill>
                  <a:srgbClr val="E97663"/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4. Protection Board</a:t>
            </a:r>
            <a:endParaRPr lang="en-US" sz="3200" dirty="0">
              <a:solidFill>
                <a:srgbClr val="E97663"/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/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/>
            <a:r>
              <a:rPr lang="en-US" sz="2800" dirty="0" smtClean="0">
                <a:solidFill>
                  <a:srgbClr val="A365FF"/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5. Waterproofing Membrane</a:t>
            </a:r>
          </a:p>
          <a:p>
            <a:pPr lvl="1"/>
            <a:endParaRPr lang="en-US" sz="28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Batang" pitchFamily="18" charset="-127"/>
              <a:cs typeface="Angsana New" pitchFamily="18" charset="-34"/>
            </a:endParaRPr>
          </a:p>
          <a:p>
            <a:pPr lvl="1"/>
            <a:r>
              <a:rPr lang="en-US" sz="2800" dirty="0" smtClean="0">
                <a:solidFill>
                  <a:srgbClr val="DE53FF"/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6. VADOT 57 Stone</a:t>
            </a:r>
          </a:p>
          <a:p>
            <a:pPr lvl="1"/>
            <a:endParaRPr lang="en-US" sz="28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Batang" pitchFamily="18" charset="-127"/>
              <a:cs typeface="Angsana New" pitchFamily="18" charset="-34"/>
            </a:endParaRPr>
          </a:p>
        </p:txBody>
      </p:sp>
      <p:cxnSp>
        <p:nvCxnSpPr>
          <p:cNvPr id="94" name="AutoShape 227"/>
          <p:cNvCxnSpPr>
            <a:cxnSpLocks noChangeShapeType="1"/>
          </p:cNvCxnSpPr>
          <p:nvPr/>
        </p:nvCxnSpPr>
        <p:spPr bwMode="auto">
          <a:xfrm>
            <a:off x="11431270" y="1327785"/>
            <a:ext cx="0" cy="266065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" name="AutoShape 275"/>
          <p:cNvCxnSpPr>
            <a:cxnSpLocks noChangeShapeType="1"/>
          </p:cNvCxnSpPr>
          <p:nvPr/>
        </p:nvCxnSpPr>
        <p:spPr bwMode="auto">
          <a:xfrm>
            <a:off x="11672570" y="1325245"/>
            <a:ext cx="0" cy="266065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" name="AutoShape 276"/>
          <p:cNvCxnSpPr>
            <a:cxnSpLocks noChangeShapeType="1"/>
          </p:cNvCxnSpPr>
          <p:nvPr/>
        </p:nvCxnSpPr>
        <p:spPr bwMode="auto">
          <a:xfrm>
            <a:off x="11907520" y="1327785"/>
            <a:ext cx="0" cy="266065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7" name="AutoShape 277"/>
          <p:cNvCxnSpPr>
            <a:cxnSpLocks noChangeShapeType="1"/>
          </p:cNvCxnSpPr>
          <p:nvPr/>
        </p:nvCxnSpPr>
        <p:spPr bwMode="auto">
          <a:xfrm>
            <a:off x="12126595" y="1327785"/>
            <a:ext cx="0" cy="266065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" name="AutoShape 278"/>
          <p:cNvCxnSpPr>
            <a:cxnSpLocks noChangeShapeType="1"/>
          </p:cNvCxnSpPr>
          <p:nvPr/>
        </p:nvCxnSpPr>
        <p:spPr bwMode="auto">
          <a:xfrm>
            <a:off x="11202670" y="1327785"/>
            <a:ext cx="0" cy="266065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9" name="AutoShape 279"/>
          <p:cNvCxnSpPr>
            <a:cxnSpLocks noChangeShapeType="1"/>
          </p:cNvCxnSpPr>
          <p:nvPr/>
        </p:nvCxnSpPr>
        <p:spPr bwMode="auto">
          <a:xfrm rot="16200000" flipH="1">
            <a:off x="12232640" y="1457960"/>
            <a:ext cx="266065" cy="635"/>
          </a:xfrm>
          <a:prstGeom prst="bentConnector3">
            <a:avLst>
              <a:gd name="adj1" fmla="val 49880"/>
            </a:avLst>
          </a:prstGeom>
          <a:noFill/>
          <a:ln w="28575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1" name="AutoShape 294"/>
          <p:cNvCxnSpPr>
            <a:cxnSpLocks noChangeShapeType="1"/>
          </p:cNvCxnSpPr>
          <p:nvPr/>
        </p:nvCxnSpPr>
        <p:spPr bwMode="auto">
          <a:xfrm>
            <a:off x="12573000" y="1334135"/>
            <a:ext cx="0" cy="266065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" b="99872" l="0" r="67483">
                        <a14:foregroundMark x1="57551" y1="14213" x2="40272" y2="25736"/>
                        <a14:foregroundMark x1="58912" y1="59667" x2="39048" y2="81178"/>
                        <a14:foregroundMark x1="47891" y1="50576" x2="27755" y2="74776"/>
                        <a14:foregroundMark x1="36054" y1="43662" x2="62585" y2="92702"/>
                        <a14:foregroundMark x1="48707" y1="41229" x2="63129" y2="73496"/>
                        <a14:foregroundMark x1="60136" y1="43278" x2="48980" y2="81178"/>
                        <a14:foregroundMark x1="38503" y1="7298" x2="57823" y2="7810"/>
                        <a14:foregroundMark x1="64898" y1="7042" x2="65442" y2="6018"/>
                        <a14:foregroundMark x1="33741" y1="8067" x2="30884" y2="12164"/>
                        <a14:backgroundMark x1="8163" y1="7810" x2="5986" y2="27017"/>
                        <a14:backgroundMark x1="8163" y1="45711" x2="6531" y2="77209"/>
                        <a14:backgroundMark x1="2857" y1="45455" x2="1633" y2="15109"/>
                        <a14:backgroundMark x1="4762" y1="8451" x2="9116" y2="4353"/>
                        <a14:backgroundMark x1="2313" y1="7554" x2="3673" y2="2049"/>
                        <a14:backgroundMark x1="2585" y1="48399" x2="3401" y2="84635"/>
                        <a14:backgroundMark x1="10204" y1="83611" x2="9660" y2="43278"/>
                        <a14:backgroundMark x1="8844" y1="8451" x2="8163" y2="31882"/>
                        <a14:backgroundMark x1="14422" y1="1152" x2="23265" y2="640"/>
                        <a14:backgroundMark x1="25442" y1="1408" x2="61224" y2="1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538"/>
          <a:stretch/>
        </p:blipFill>
        <p:spPr bwMode="auto">
          <a:xfrm>
            <a:off x="9753600" y="1514118"/>
            <a:ext cx="293370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8" name="AutoShape 299"/>
          <p:cNvCxnSpPr>
            <a:cxnSpLocks noChangeShapeType="1"/>
          </p:cNvCxnSpPr>
          <p:nvPr/>
        </p:nvCxnSpPr>
        <p:spPr bwMode="auto">
          <a:xfrm>
            <a:off x="11810365" y="1452880"/>
            <a:ext cx="635" cy="452120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" name="AutoShape 228"/>
          <p:cNvCxnSpPr>
            <a:cxnSpLocks noChangeShapeType="1"/>
          </p:cNvCxnSpPr>
          <p:nvPr/>
        </p:nvCxnSpPr>
        <p:spPr bwMode="auto">
          <a:xfrm>
            <a:off x="11890374" y="1828800"/>
            <a:ext cx="873125" cy="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" name="AutoShape 229"/>
          <p:cNvCxnSpPr>
            <a:cxnSpLocks noChangeShapeType="1"/>
          </p:cNvCxnSpPr>
          <p:nvPr/>
        </p:nvCxnSpPr>
        <p:spPr bwMode="auto">
          <a:xfrm>
            <a:off x="11811000" y="1927860"/>
            <a:ext cx="0" cy="72009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" name="AutoShape 231"/>
          <p:cNvCxnSpPr>
            <a:cxnSpLocks noChangeShapeType="1"/>
          </p:cNvCxnSpPr>
          <p:nvPr/>
        </p:nvCxnSpPr>
        <p:spPr bwMode="auto">
          <a:xfrm>
            <a:off x="11097895" y="3397885"/>
            <a:ext cx="635" cy="2269490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" name="AutoShape 297"/>
          <p:cNvCxnSpPr>
            <a:cxnSpLocks noChangeShapeType="1"/>
          </p:cNvCxnSpPr>
          <p:nvPr/>
        </p:nvCxnSpPr>
        <p:spPr bwMode="auto">
          <a:xfrm>
            <a:off x="11012170" y="3803650"/>
            <a:ext cx="0" cy="1876425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" name="AutoShape 298"/>
          <p:cNvCxnSpPr>
            <a:cxnSpLocks noChangeShapeType="1"/>
          </p:cNvCxnSpPr>
          <p:nvPr/>
        </p:nvCxnSpPr>
        <p:spPr bwMode="auto">
          <a:xfrm>
            <a:off x="11105515" y="5655310"/>
            <a:ext cx="721995" cy="0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9" name="AutoShape 299"/>
          <p:cNvCxnSpPr>
            <a:cxnSpLocks noChangeShapeType="1"/>
          </p:cNvCxnSpPr>
          <p:nvPr/>
        </p:nvCxnSpPr>
        <p:spPr bwMode="auto">
          <a:xfrm>
            <a:off x="11832590" y="5643880"/>
            <a:ext cx="635" cy="452120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0" name="AutoShape 296"/>
          <p:cNvCxnSpPr>
            <a:cxnSpLocks noChangeShapeType="1"/>
          </p:cNvCxnSpPr>
          <p:nvPr/>
        </p:nvCxnSpPr>
        <p:spPr bwMode="auto">
          <a:xfrm flipH="1">
            <a:off x="11097895" y="2640330"/>
            <a:ext cx="713740" cy="757555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" name="AutoShape 230"/>
          <p:cNvCxnSpPr>
            <a:cxnSpLocks noChangeShapeType="1"/>
          </p:cNvCxnSpPr>
          <p:nvPr/>
        </p:nvCxnSpPr>
        <p:spPr bwMode="auto">
          <a:xfrm flipH="1">
            <a:off x="11012170" y="3431659"/>
            <a:ext cx="59055" cy="342265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19183349" y="982177"/>
            <a:ext cx="736282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Compacting Clay</a:t>
            </a:r>
          </a:p>
          <a:p>
            <a:pPr lvl="1"/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	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- 10” – 12” Thick</a:t>
            </a:r>
          </a:p>
          <a:p>
            <a:pPr lvl="1"/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	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- Thins out to top soil 12’-20’ from building</a:t>
            </a:r>
          </a:p>
          <a:p>
            <a:pPr lvl="1"/>
            <a:endParaRPr lang="en-US" sz="28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Batang" pitchFamily="18" charset="-127"/>
              <a:cs typeface="Angsana New" pitchFamily="18" charset="-34"/>
            </a:endParaRPr>
          </a:p>
          <a:p>
            <a:pPr lvl="1"/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Backfill </a:t>
            </a:r>
          </a:p>
          <a:p>
            <a:pPr lvl="1"/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	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-recommended by geotechnical engineer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	-full gradation soil with minimal fines</a:t>
            </a:r>
          </a:p>
          <a:p>
            <a:pPr lvl="1"/>
            <a:endParaRPr lang="en-US" sz="3200" dirty="0" smtClean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Batang" pitchFamily="18" charset="-127"/>
              <a:cs typeface="Angsana New" pitchFamily="18" charset="-34"/>
            </a:endParaRPr>
          </a:p>
          <a:p>
            <a:pPr lvl="1"/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Protection Board</a:t>
            </a:r>
          </a:p>
          <a:p>
            <a:pPr lvl="1"/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	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-1/2” thick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	-plastic &amp; geotextile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m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aterial 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28" name="Rectangle 27">
            <a:hlinkClick r:id="rId5" action="ppaction://hlinksldjump"/>
          </p:cNvPr>
          <p:cNvSpPr/>
          <p:nvPr/>
        </p:nvSpPr>
        <p:spPr>
          <a:xfrm>
            <a:off x="3832652" y="2959444"/>
            <a:ext cx="3037705" cy="939113"/>
          </a:xfrm>
          <a:prstGeom prst="rect">
            <a:avLst/>
          </a:prstGeom>
          <a:solidFill>
            <a:srgbClr val="9933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Return to Appendix Index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97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897600" y="96012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353550" y="28794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Waterproofing Membranes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296400" y="1371600"/>
            <a:ext cx="8991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Foundation Wall: Bituthane System 4000</a:t>
            </a:r>
          </a:p>
          <a:p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Thickness: 1/16</a:t>
            </a:r>
            <a:r>
              <a:rPr lang="en-US" sz="3200" baseline="300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th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 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Excellent adhesion to the wall through the use of the 	System 4000 Surface Conditioner</a:t>
            </a:r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3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Water based, latex surface treatment</a:t>
            </a:r>
          </a:p>
          <a:p>
            <a:pPr lvl="3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High tack finish to the treated subtract</a:t>
            </a:r>
          </a:p>
          <a:p>
            <a:pPr lvl="3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Formulated to bind site dust and concrete 	efflorescence </a:t>
            </a:r>
          </a:p>
          <a:p>
            <a:pPr lvl="1"/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Reduces inventory and handling costs by packaging  the 	conditioner and membrane together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649950" y="1371599"/>
            <a:ext cx="81724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Basement Slab: Bituthane System 4000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Thickness: ½”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Installed between the mud slab and floor slab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Forms a permanent seal against ground water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High tensile strength to provide resistance 	against the stress of ground settlement </a:t>
            </a:r>
          </a:p>
          <a:p>
            <a:pPr lvl="1"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16" name="Rectangle 15">
            <a:hlinkClick r:id="rId3" action="ppaction://hlinksldjump"/>
          </p:cNvPr>
          <p:cNvSpPr/>
          <p:nvPr/>
        </p:nvSpPr>
        <p:spPr>
          <a:xfrm>
            <a:off x="3832652" y="2959444"/>
            <a:ext cx="3037705" cy="939113"/>
          </a:xfrm>
          <a:prstGeom prst="rect">
            <a:avLst/>
          </a:prstGeom>
          <a:solidFill>
            <a:srgbClr val="9933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Return to Appendix Index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63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897600" y="96012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353550" y="28794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Drainage Calculations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815512" y="2214979"/>
            <a:ext cx="77628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At the time of boring all holes were dry</a:t>
            </a:r>
          </a:p>
          <a:p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48-72 hours later all holes showed water levels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All holes were 3 ¼” in diameter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" b="1809"/>
          <a:stretch/>
        </p:blipFill>
        <p:spPr bwMode="auto">
          <a:xfrm>
            <a:off x="18481675" y="681335"/>
            <a:ext cx="8186654" cy="515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3832652" y="2959444"/>
            <a:ext cx="3037705" cy="939113"/>
          </a:xfrm>
          <a:prstGeom prst="rect">
            <a:avLst/>
          </a:prstGeom>
          <a:solidFill>
            <a:srgbClr val="9933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Return to Appendix Index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72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897600" y="96012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353550" y="28794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Drainage Calculations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6" name="Rectangle 15">
            <a:hlinkClick r:id="rId3" action="ppaction://hlinksldjump"/>
          </p:cNvPr>
          <p:cNvSpPr/>
          <p:nvPr/>
        </p:nvSpPr>
        <p:spPr>
          <a:xfrm>
            <a:off x="3832652" y="2959444"/>
            <a:ext cx="3037705" cy="939113"/>
          </a:xfrm>
          <a:prstGeom prst="rect">
            <a:avLst/>
          </a:prstGeom>
          <a:solidFill>
            <a:srgbClr val="9933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Return to Appendix Index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533" y="1944689"/>
            <a:ext cx="8228011" cy="279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0404469" y="1458348"/>
            <a:ext cx="6623061" cy="3766650"/>
            <a:chOff x="11039474" y="3428998"/>
            <a:chExt cx="5353051" cy="3044373"/>
          </a:xfrm>
        </p:grpSpPr>
        <p:pic>
          <p:nvPicPr>
            <p:cNvPr id="19" name="Picture 18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10" t="28613" r="36902" b="22486"/>
            <a:stretch/>
          </p:blipFill>
          <p:spPr bwMode="auto">
            <a:xfrm rot="16200000">
              <a:off x="12193813" y="2274660"/>
              <a:ext cx="3044373" cy="5353050"/>
            </a:xfrm>
            <a:prstGeom prst="rect">
              <a:avLst/>
            </a:prstGeom>
            <a:ln w="57150">
              <a:solidFill>
                <a:srgbClr val="9933FF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5316200" y="3865717"/>
              <a:ext cx="383540" cy="38417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039474" y="3625266"/>
              <a:ext cx="3209925" cy="1463038"/>
            </a:xfrm>
            <a:prstGeom prst="rect">
              <a:avLst/>
            </a:prstGeom>
            <a:solidFill>
              <a:srgbClr val="00A4DE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1955417" y="5088305"/>
              <a:ext cx="701404" cy="44664"/>
            </a:xfrm>
            <a:prstGeom prst="rect">
              <a:avLst/>
            </a:prstGeom>
            <a:solidFill>
              <a:srgbClr val="00A4DE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3319757" y="5088304"/>
              <a:ext cx="1691641" cy="1022137"/>
            </a:xfrm>
            <a:prstGeom prst="rect">
              <a:avLst/>
            </a:prstGeom>
            <a:solidFill>
              <a:srgbClr val="00A4DE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955417" y="3535940"/>
              <a:ext cx="701404" cy="89326"/>
            </a:xfrm>
            <a:prstGeom prst="rect">
              <a:avLst/>
            </a:prstGeom>
            <a:solidFill>
              <a:srgbClr val="00A4DE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249399" y="3642305"/>
              <a:ext cx="762001" cy="1325137"/>
            </a:xfrm>
            <a:prstGeom prst="rect">
              <a:avLst/>
            </a:prstGeom>
            <a:solidFill>
              <a:srgbClr val="00A4DE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13419544" y="5243212"/>
              <a:ext cx="383540" cy="38417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4932660" y="5704042"/>
              <a:ext cx="459740" cy="4572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28" name="Rectangle 27"/>
          <p:cNvSpPr/>
          <p:nvPr/>
        </p:nvSpPr>
        <p:spPr>
          <a:xfrm flipV="1">
            <a:off x="14342987" y="3361787"/>
            <a:ext cx="975747" cy="149537"/>
          </a:xfrm>
          <a:prstGeom prst="rect">
            <a:avLst/>
          </a:prstGeom>
          <a:solidFill>
            <a:srgbClr val="00A4DE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897600" y="96012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353550" y="28794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Drainage Calculations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53550" y="1413064"/>
            <a:ext cx="8686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Average rainfall rates Bristol, VA = 0.028 gpm/SF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Tributary Area: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10’ away from structure (half the distance to the 	surrounding storm drain) 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2870 SF</a:t>
            </a:r>
          </a:p>
          <a:p>
            <a:pPr lvl="1"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Total rainfall per pipe = 40.2 gp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m</a:t>
            </a:r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3832652" y="2959444"/>
            <a:ext cx="3037705" cy="939113"/>
          </a:xfrm>
          <a:prstGeom prst="rect">
            <a:avLst/>
          </a:prstGeom>
          <a:solidFill>
            <a:srgbClr val="9933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Return to Appendix Index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63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897600" y="96012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3832652" y="2959444"/>
            <a:ext cx="3037705" cy="939113"/>
          </a:xfrm>
          <a:prstGeom prst="rect">
            <a:avLst/>
          </a:prstGeom>
          <a:solidFill>
            <a:srgbClr val="9933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Return to Appendix Index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25099" y="1153985"/>
            <a:ext cx="678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Using Perforated PVC Drainage Pipe:</a:t>
            </a:r>
          </a:p>
          <a:p>
            <a:pPr>
              <a:buFont typeface="Arial" pitchFamily="34" charset="0"/>
              <a:buChar char="•"/>
            </a:pPr>
            <a:endParaRPr lang="en-US" sz="28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4” pipe at the base of the foundation walls</a:t>
            </a:r>
          </a:p>
          <a:p>
            <a:pPr lvl="1">
              <a:buFont typeface="Arial" pitchFamily="34" charset="0"/>
              <a:buChar char="•"/>
            </a:pPr>
            <a:endParaRPr lang="en-US" sz="28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(2) 4” pipe beneath the slab-on-grade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849852" y="293812"/>
            <a:ext cx="7732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Drainage Pipe Design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8" name="Picture 17" descr="Layout.png"/>
          <p:cNvPicPr/>
          <p:nvPr/>
        </p:nvPicPr>
        <p:blipFill rotWithShape="1">
          <a:blip r:embed="rId4"/>
          <a:srcRect l="4110" t="6216" r="5318" b="10555"/>
          <a:stretch/>
        </p:blipFill>
        <p:spPr>
          <a:xfrm>
            <a:off x="10934699" y="3575090"/>
            <a:ext cx="5562601" cy="3084344"/>
          </a:xfrm>
          <a:prstGeom prst="rect">
            <a:avLst/>
          </a:prstGeom>
          <a:ln w="57150">
            <a:solidFill>
              <a:srgbClr val="9933FF"/>
            </a:solidFill>
          </a:ln>
        </p:spPr>
      </p:pic>
    </p:spTree>
    <p:extLst>
      <p:ext uri="{BB962C8B-B14F-4D97-AF65-F5344CB8AC3E}">
        <p14:creationId xmlns:p14="http://schemas.microsoft.com/office/powerpoint/2010/main" val="173324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897600" y="960120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dirty="0" smtClean="0"/>
          </a:p>
          <a:p>
            <a:pPr algn="r"/>
            <a:endParaRPr lang="en-US" dirty="0" smtClean="0"/>
          </a:p>
          <a:p>
            <a:pPr algn="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Existing Lateral System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58400" y="1378327"/>
            <a:ext cx="731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Ordinary reinforced 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c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oncrete 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s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hear walls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12” thick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#5 rebar @ 18” EW EF</a:t>
            </a:r>
          </a:p>
          <a:p>
            <a:pPr>
              <a:buFont typeface="Arial" pitchFamily="34" charset="0"/>
              <a:buChar char="•"/>
            </a:pPr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Located near stairs and elevator shafts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</p:txBody>
      </p:sp>
      <p:pic>
        <p:nvPicPr>
          <p:cNvPr id="16" name="Picture 1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99" t="19844" r="15409" b="4971"/>
          <a:stretch/>
        </p:blipFill>
        <p:spPr bwMode="auto">
          <a:xfrm>
            <a:off x="18897600" y="381000"/>
            <a:ext cx="8077200" cy="6061444"/>
          </a:xfrm>
          <a:prstGeom prst="rect">
            <a:avLst/>
          </a:prstGeom>
          <a:ln w="57150">
            <a:solidFill>
              <a:srgbClr val="9933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5005030" y="2030016"/>
            <a:ext cx="990600" cy="76200"/>
          </a:xfrm>
          <a:prstGeom prst="rect">
            <a:avLst/>
          </a:prstGeom>
          <a:solidFill>
            <a:srgbClr val="9933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b="1" dirty="0"/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 rot="16200000">
            <a:off x="24794886" y="1810344"/>
            <a:ext cx="485059" cy="64769"/>
          </a:xfrm>
          <a:prstGeom prst="rect">
            <a:avLst/>
          </a:prstGeom>
          <a:solidFill>
            <a:srgbClr val="9933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20746400" y="2716531"/>
            <a:ext cx="1123000" cy="93345"/>
          </a:xfrm>
          <a:prstGeom prst="rect">
            <a:avLst/>
          </a:prstGeom>
          <a:solidFill>
            <a:srgbClr val="9933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23012400" y="4745831"/>
            <a:ext cx="914400" cy="71437"/>
          </a:xfrm>
          <a:prstGeom prst="rect">
            <a:avLst/>
          </a:prstGeom>
          <a:solidFill>
            <a:srgbClr val="9933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 rot="16200000">
            <a:off x="20360644" y="2819398"/>
            <a:ext cx="838200" cy="76203"/>
          </a:xfrm>
          <a:prstGeom prst="rect">
            <a:avLst/>
          </a:prstGeom>
          <a:solidFill>
            <a:srgbClr val="9933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 rot="16200000" flipV="1">
            <a:off x="21596510" y="2965607"/>
            <a:ext cx="545779" cy="76200"/>
          </a:xfrm>
          <a:prstGeom prst="rect">
            <a:avLst/>
          </a:prstGeom>
          <a:solidFill>
            <a:srgbClr val="9933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 rot="16200000">
            <a:off x="23794405" y="5115874"/>
            <a:ext cx="807720" cy="85729"/>
          </a:xfrm>
          <a:prstGeom prst="rect">
            <a:avLst/>
          </a:prstGeom>
          <a:solidFill>
            <a:srgbClr val="9933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286000" y="1120200"/>
            <a:ext cx="6781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Statistics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Gravity System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8897600" y="354775"/>
            <a:ext cx="809646" cy="750126"/>
            <a:chOff x="10829904" y="2596202"/>
            <a:chExt cx="809646" cy="750126"/>
          </a:xfrm>
        </p:grpSpPr>
        <p:sp>
          <p:nvSpPr>
            <p:cNvPr id="28" name="Rectangle 27"/>
            <p:cNvSpPr/>
            <p:nvPr/>
          </p:nvSpPr>
          <p:spPr>
            <a:xfrm>
              <a:off x="10829904" y="2647577"/>
              <a:ext cx="809646" cy="6987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11153754" y="2914277"/>
              <a:ext cx="304800" cy="304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0829904" y="259620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Garamond" pitchFamily="18" charset="0"/>
                  <a:ea typeface="Batang" pitchFamily="18" charset="-127"/>
                  <a:cs typeface="Angsana New" pitchFamily="18" charset="-34"/>
                </a:rPr>
                <a:t>N</a:t>
              </a:r>
              <a:endParaRPr lang="en-US" sz="1400" b="1" dirty="0" smtClean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8897600" y="6437354"/>
            <a:ext cx="8056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Image from Construction Documents 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Problem Statement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58400" y="1371600"/>
            <a:ext cx="8001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Exiting structure well designed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Scenario 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Redesign the structure in </a:t>
            </a:r>
            <a:r>
              <a:rPr lang="en-US" sz="3200" u="sng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concrete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2024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Proposed Solution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516600" y="1371600"/>
            <a:ext cx="8229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Redesign structural systems as a two-way 	concrete slab system</a:t>
            </a:r>
          </a:p>
          <a:p>
            <a:pPr lvl="1"/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Address deflections in longer span bays</a:t>
            </a:r>
          </a:p>
          <a:p>
            <a:pPr lvl="1"/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Investigate the 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possibility 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of a post-tensioned 	system </a:t>
            </a:r>
          </a:p>
          <a:p>
            <a:pPr lvl="1">
              <a:buFont typeface="Arial" pitchFamily="34" charset="0"/>
              <a:buChar char="•"/>
            </a:pPr>
            <a:endParaRPr lang="en-US" sz="3200" dirty="0" smtClean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Determine feasibility of a concrete system</a:t>
            </a:r>
          </a:p>
          <a:p>
            <a:pPr lvl="2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Consider cost and schedule impact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3030200" y="4975832"/>
            <a:ext cx="1219200" cy="697671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500" r="965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900" y="4081284"/>
            <a:ext cx="3124200" cy="270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311" b="95082" l="9934" r="89934">
                        <a14:foregroundMark x1="48742" y1="90164" x2="44636" y2="90492"/>
                        <a14:foregroundMark x1="48742" y1="84262" x2="48742" y2="49180"/>
                        <a14:foregroundMark x1="49536" y1="90164" x2="53907" y2="90164"/>
                        <a14:foregroundMark x1="54305" y1="31803" x2="33510" y2="31148"/>
                        <a14:foregroundMark x1="31391" y1="33115" x2="27152" y2="33115"/>
                        <a14:foregroundMark x1="32318" y1="27541" x2="42649" y2="27541"/>
                        <a14:foregroundMark x1="46093" y1="28525" x2="59338" y2="28525"/>
                        <a14:foregroundMark x1="59205" y1="34098" x2="68477" y2="34754"/>
                        <a14:foregroundMark x1="69536" y1="28197" x2="54967" y2="27213"/>
                        <a14:foregroundMark x1="70464" y1="36721" x2="70861" y2="40328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140"/>
          <a:stretch/>
        </p:blipFill>
        <p:spPr bwMode="auto">
          <a:xfrm>
            <a:off x="7727269" y="3685001"/>
            <a:ext cx="5455331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86000" y="1120200"/>
            <a:ext cx="67818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0248900" y="4267200"/>
            <a:ext cx="1828800" cy="21211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10397784" y="4260978"/>
            <a:ext cx="1828800" cy="21273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82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677401" y="3013502"/>
            <a:ext cx="8077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Two-Way Concrete System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86000" y="1120200"/>
            <a:ext cx="67818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pic>
        <p:nvPicPr>
          <p:cNvPr id="2" name="Picture 1" descr="Level 5 - Floor with passing deflections.cpt - RAM Concept V8i (SELECTseries 7)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89" t="27018" r="5838" b="16842"/>
          <a:stretch/>
        </p:blipFill>
        <p:spPr>
          <a:xfrm>
            <a:off x="18669000" y="972443"/>
            <a:ext cx="7772400" cy="466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Floor Slab Design 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82300" y="1428750"/>
            <a:ext cx="5867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Trial slab thickness: 10”</a:t>
            </a:r>
          </a:p>
          <a:p>
            <a:pPr>
              <a:buFont typeface="Arial" pitchFamily="34" charset="0"/>
              <a:buChar char="•"/>
            </a:pPr>
            <a:endParaRPr lang="en-US" sz="3200" u="sng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Drop Panel Sizes:</a:t>
            </a:r>
          </a:p>
          <a:p>
            <a:pPr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L/6 in each direction</a:t>
            </a:r>
          </a:p>
          <a:p>
            <a:pPr lvl="1"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Thickness: 1.25h =12.5”</a:t>
            </a:r>
          </a:p>
          <a:p>
            <a:pPr lvl="1">
              <a:buFont typeface="Arial" pitchFamily="34" charset="0"/>
              <a:buChar char="•"/>
            </a:pPr>
            <a:endParaRPr lang="en-US" sz="3200" dirty="0">
              <a:solidFill>
                <a:schemeClr val="bg1">
                  <a:lumMod val="65000"/>
                </a:schemeClr>
              </a:solidFill>
              <a:latin typeface="Garamond" pitchFamily="18" charset="0"/>
              <a:ea typeface="Batang" pitchFamily="18" charset="-127"/>
              <a:cs typeface="Angsana New" pitchFamily="18" charset="-34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Punching 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s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hear controlled design </a:t>
            </a:r>
          </a:p>
        </p:txBody>
      </p:sp>
      <p:pic>
        <p:nvPicPr>
          <p:cNvPr id="29" name="Picture 2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83400" y="165625"/>
            <a:ext cx="5943600" cy="3905250"/>
          </a:xfrm>
          <a:prstGeom prst="rect">
            <a:avLst/>
          </a:prstGeom>
          <a:noFill/>
          <a:ln w="28575">
            <a:solidFill>
              <a:srgbClr val="9933FF"/>
            </a:solidFill>
            <a:miter lim="800000"/>
            <a:headEnd/>
            <a:tailEnd/>
          </a:ln>
        </p:spPr>
      </p:pic>
      <p:sp>
        <p:nvSpPr>
          <p:cNvPr id="24" name="Rectangle 23"/>
          <p:cNvSpPr>
            <a:spLocks/>
          </p:cNvSpPr>
          <p:nvPr/>
        </p:nvSpPr>
        <p:spPr>
          <a:xfrm>
            <a:off x="23944580" y="2566242"/>
            <a:ext cx="628015" cy="5803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286000" y="1120200"/>
            <a:ext cx="6781800" cy="59400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Floor Slab 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Deflection Checks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Final Slab 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Column Design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16777"/>
              </p:ext>
            </p:extLst>
          </p:nvPr>
        </p:nvGraphicFramePr>
        <p:xfrm>
          <a:off x="18640742" y="4267200"/>
          <a:ext cx="7876857" cy="2285997"/>
        </p:xfrm>
        <a:graphic>
          <a:graphicData uri="http://schemas.openxmlformats.org/drawingml/2006/table">
            <a:tbl>
              <a:tblPr firstRow="1" firstCol="1" bandRow="1"/>
              <a:tblGrid>
                <a:gridCol w="863632"/>
                <a:gridCol w="991841"/>
                <a:gridCol w="1041700"/>
                <a:gridCol w="1041700"/>
                <a:gridCol w="961570"/>
                <a:gridCol w="1445025"/>
                <a:gridCol w="1531389"/>
              </a:tblGrid>
              <a:tr h="5836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Column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57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-X (FT)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57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+X (FT)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57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-Y (FT)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57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+Y (FT)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57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Thickness (IN)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57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Required an Increase in Size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57CD"/>
                    </a:solidFill>
                  </a:tcPr>
                </a:tc>
              </a:tr>
              <a:tr h="2431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3E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1.33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8.44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8.44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1.33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2431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3D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1.33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8.44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8.44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8.44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2431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3C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1.33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8.44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1.33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8.44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2431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6E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10.33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9.11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8.44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1.33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2431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6D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5.17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4.56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4.22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4.22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No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2431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6C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6.20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5.47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3.83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5.07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2.5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2431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8B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13.67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1.33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1.33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12.67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Yes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8578286" y="6277428"/>
            <a:ext cx="8001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19602450" y="3345625"/>
            <a:ext cx="809646" cy="712026"/>
            <a:chOff x="10829904" y="2596202"/>
            <a:chExt cx="809646" cy="712026"/>
          </a:xfrm>
        </p:grpSpPr>
        <p:sp>
          <p:nvSpPr>
            <p:cNvPr id="36" name="Rectangle 35"/>
            <p:cNvSpPr/>
            <p:nvPr/>
          </p:nvSpPr>
          <p:spPr>
            <a:xfrm>
              <a:off x="10829904" y="2609477"/>
              <a:ext cx="809646" cy="69875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H="1" flipV="1">
              <a:off x="11153754" y="2914277"/>
              <a:ext cx="304800" cy="30480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0829904" y="259620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chemeClr val="bg1"/>
                  </a:solidFill>
                  <a:latin typeface="Garamond" pitchFamily="18" charset="0"/>
                  <a:ea typeface="Batang" pitchFamily="18" charset="-127"/>
                  <a:cs typeface="Angsana New" pitchFamily="18" charset="-34"/>
                </a:rPr>
                <a:t>N</a:t>
              </a:r>
              <a:endParaRPr lang="en-US" sz="1400" b="1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518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2743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752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822400" y="0"/>
            <a:ext cx="6096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87000" y="28794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Trial Floor Slab Designs </a:t>
            </a:r>
            <a:endParaRPr lang="en-US" sz="48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5715000" y="-2362199"/>
            <a:ext cx="152400" cy="6858000"/>
          </a:xfrm>
          <a:prstGeom prst="rect">
            <a:avLst/>
          </a:prstGeom>
          <a:gradFill flip="none" rotWithShape="1">
            <a:gsLst>
              <a:gs pos="0">
                <a:srgbClr val="9C20E8">
                  <a:shade val="30000"/>
                  <a:satMod val="115000"/>
                  <a:alpha val="0"/>
                </a:srgbClr>
              </a:gs>
              <a:gs pos="50000">
                <a:srgbClr val="9C20E8">
                  <a:shade val="67500"/>
                  <a:satMod val="115000"/>
                </a:srgbClr>
              </a:gs>
              <a:gs pos="100000">
                <a:srgbClr val="9C20E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0" y="2196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n w="18415" cmpd="sng">
                  <a:noFill/>
                  <a:prstDash val="solid"/>
                </a:ln>
                <a:solidFill>
                  <a:srgbClr val="9A57CD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UVA’s New Library </a:t>
            </a:r>
            <a:endParaRPr lang="en-US" sz="5400" dirty="0">
              <a:ln w="18415" cmpd="sng">
                <a:noFill/>
                <a:prstDash val="solid"/>
              </a:ln>
              <a:solidFill>
                <a:srgbClr val="9A57CD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53600" y="1366875"/>
            <a:ext cx="7696200" cy="5056798"/>
          </a:xfrm>
          <a:prstGeom prst="rect">
            <a:avLst/>
          </a:prstGeom>
          <a:noFill/>
          <a:ln w="28575">
            <a:solidFill>
              <a:srgbClr val="9933FF"/>
            </a:solidFill>
            <a:miter lim="800000"/>
            <a:headEnd/>
            <a:tailEnd/>
          </a:ln>
        </p:spPr>
      </p:pic>
      <p:pic>
        <p:nvPicPr>
          <p:cNvPr id="16" name="Picture 1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53600" y="1370886"/>
            <a:ext cx="7696200" cy="5089688"/>
          </a:xfrm>
          <a:prstGeom prst="rect">
            <a:avLst/>
          </a:prstGeom>
          <a:noFill/>
          <a:ln w="28575">
            <a:solidFill>
              <a:srgbClr val="9933FF"/>
            </a:solidFill>
            <a:miter lim="800000"/>
            <a:headEnd/>
            <a:tailEnd/>
          </a:ln>
        </p:spPr>
      </p:pic>
      <p:pic>
        <p:nvPicPr>
          <p:cNvPr id="21" name="Picture 2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53600" y="1370886"/>
            <a:ext cx="7696200" cy="5089688"/>
          </a:xfrm>
          <a:prstGeom prst="rect">
            <a:avLst/>
          </a:prstGeom>
          <a:noFill/>
          <a:ln w="28575">
            <a:solidFill>
              <a:srgbClr val="9933FF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1314133"/>
            <a:ext cx="7734300" cy="512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53600" y="1314132"/>
            <a:ext cx="7696200" cy="5146441"/>
          </a:xfrm>
          <a:prstGeom prst="rect">
            <a:avLst/>
          </a:prstGeom>
          <a:noFill/>
          <a:ln w="28575">
            <a:solidFill>
              <a:srgbClr val="9933FF"/>
            </a:solidFill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2286000" y="1120200"/>
            <a:ext cx="6781800" cy="59400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Building Introduction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Problem Statement &amp; Solution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Two-way System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A365FF"/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Floor Slab 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Deflection Checks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Final Slab Design 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Column Design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PT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Lateral System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Cost and Schedule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System Comparison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  <a:ea typeface="Batang" pitchFamily="18" charset="-127"/>
                <a:cs typeface="Angsana New" pitchFamily="18" charset="-34"/>
              </a:rPr>
              <a:t> Conclusion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09021" y="2749632"/>
            <a:ext cx="1933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Drop Panels Only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309020" y="5641829"/>
            <a:ext cx="1933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Drop Panels &amp; Edge Beams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591988" y="2749632"/>
            <a:ext cx="1686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Shear Studrails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591987" y="5641829"/>
            <a:ext cx="1933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Batang" pitchFamily="18" charset="-127"/>
                <a:cs typeface="Angsana New" pitchFamily="18" charset="-34"/>
              </a:rPr>
              <a:t>Shear Studrails &amp; Edge Beams</a:t>
            </a:r>
          </a:p>
        </p:txBody>
      </p:sp>
    </p:spTree>
    <p:extLst>
      <p:ext uri="{BB962C8B-B14F-4D97-AF65-F5344CB8AC3E}">
        <p14:creationId xmlns:p14="http://schemas.microsoft.com/office/powerpoint/2010/main" val="88122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24861 -0.234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1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24861 0.1821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1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40139 -0.2347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69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0.40208 0.1872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8372</TotalTime>
  <Words>3599</Words>
  <Application>Microsoft Office PowerPoint</Application>
  <PresentationFormat>Custom</PresentationFormat>
  <Paragraphs>1421</Paragraphs>
  <Slides>49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Opulent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Sikandar S Porter-gill</cp:lastModifiedBy>
  <cp:revision>548</cp:revision>
  <dcterms:created xsi:type="dcterms:W3CDTF">2006-11-29T18:17:25Z</dcterms:created>
  <dcterms:modified xsi:type="dcterms:W3CDTF">2014-05-01T23:06:32Z</dcterms:modified>
</cp:coreProperties>
</file>